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4" r:id="rId3"/>
    <p:sldId id="285" r:id="rId4"/>
    <p:sldId id="269" r:id="rId5"/>
    <p:sldId id="287" r:id="rId6"/>
    <p:sldId id="288" r:id="rId7"/>
    <p:sldId id="289" r:id="rId8"/>
    <p:sldId id="286" r:id="rId9"/>
    <p:sldId id="265" r:id="rId10"/>
    <p:sldId id="291" r:id="rId11"/>
    <p:sldId id="293" r:id="rId12"/>
    <p:sldId id="290" r:id="rId13"/>
    <p:sldId id="270" r:id="rId14"/>
    <p:sldId id="272" r:id="rId15"/>
    <p:sldId id="273" r:id="rId16"/>
    <p:sldId id="275" r:id="rId17"/>
    <p:sldId id="276" r:id="rId18"/>
    <p:sldId id="278" r:id="rId19"/>
    <p:sldId id="318" r:id="rId20"/>
    <p:sldId id="294" r:id="rId21"/>
    <p:sldId id="297" r:id="rId22"/>
    <p:sldId id="298" r:id="rId23"/>
    <p:sldId id="299" r:id="rId24"/>
    <p:sldId id="296" r:id="rId25"/>
    <p:sldId id="305" r:id="rId26"/>
    <p:sldId id="307" r:id="rId27"/>
    <p:sldId id="306" r:id="rId28"/>
    <p:sldId id="308" r:id="rId29"/>
    <p:sldId id="313" r:id="rId30"/>
    <p:sldId id="314" r:id="rId31"/>
    <p:sldId id="315" r:id="rId32"/>
    <p:sldId id="312" r:id="rId33"/>
    <p:sldId id="309" r:id="rId34"/>
    <p:sldId id="310" r:id="rId35"/>
    <p:sldId id="317" r:id="rId36"/>
    <p:sldId id="311" r:id="rId37"/>
    <p:sldId id="271" r:id="rId38"/>
    <p:sldId id="301" r:id="rId39"/>
    <p:sldId id="302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23" autoAdjust="0"/>
  </p:normalViewPr>
  <p:slideViewPr>
    <p:cSldViewPr snapToGrid="0">
      <p:cViewPr varScale="1">
        <p:scale>
          <a:sx n="65" d="100"/>
          <a:sy n="65" d="100"/>
        </p:scale>
        <p:origin x="7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669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206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919B7D-62CE-4FBF-B96D-9CFD66AD5D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9"/>
          <a:stretch/>
        </p:blipFill>
        <p:spPr>
          <a:xfrm>
            <a:off x="0" y="-32639"/>
            <a:ext cx="12192000" cy="689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1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039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1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40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1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89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0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5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1F757-52A9-4F6B-A837-886C220ADA8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9C425-7181-4EC9-A270-17EAD9A3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62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0142" y="2652703"/>
            <a:ext cx="93701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СЕМИНАР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"ТРЕНИНГ КАК МЕТОД ОБУЧЕНИЯ И ИНСТРУМЕНТ ДОПОЛНИТЕЛЬНОГО ОБРАЗОВАНИЯ"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606" y="983420"/>
            <a:ext cx="1101212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Тренинг</a:t>
            </a:r>
            <a:r>
              <a:rPr lang="ru-RU" sz="2800" dirty="0">
                <a:solidFill>
                  <a:schemeClr val="bg1"/>
                </a:solidFill>
              </a:rPr>
              <a:t> может рассматриваться с точки зрения разных парадигм: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как своеобразная форма дрессировки, при которой при помощи положительного подкрепления формируются нужные паттерны поведения, а при помощи отрицательного — «стираются» нежелательные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как форма активного обучения, целью которого является передача знаний, развитие некоторых умений и навыков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как метод создания условий для самораскрытия участников и самостоятельного поиска ими способов решения собственных психологических проблем</a:t>
            </a:r>
          </a:p>
        </p:txBody>
      </p:sp>
    </p:spTree>
    <p:extLst>
      <p:ext uri="{BB962C8B-B14F-4D97-AF65-F5344CB8AC3E}">
        <p14:creationId xmlns:p14="http://schemas.microsoft.com/office/powerpoint/2010/main" val="193687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0620" y="127819"/>
            <a:ext cx="3825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C000"/>
                </a:solidFill>
              </a:rPr>
              <a:t>История тренингов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658" y="712594"/>
            <a:ext cx="1200518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Одним </a:t>
            </a:r>
            <a:r>
              <a:rPr lang="ru-RU" dirty="0">
                <a:solidFill>
                  <a:schemeClr val="bg1"/>
                </a:solidFill>
              </a:rPr>
              <a:t>из первых, кто начал использовать тренинги, стал Дейл Карнеги, основавший в 1912 году «</a:t>
            </a:r>
            <a:r>
              <a:rPr lang="ru-RU" dirty="0" err="1">
                <a:solidFill>
                  <a:schemeClr val="bg1"/>
                </a:solidFill>
              </a:rPr>
              <a:t>Dale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Carnegie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Training</a:t>
            </a:r>
            <a:r>
              <a:rPr lang="ru-RU" dirty="0">
                <a:solidFill>
                  <a:schemeClr val="bg1"/>
                </a:solidFill>
              </a:rPr>
              <a:t>». В этом центре проводились — и до сих пор проводятся — тренинги по развитию навыков публичного выступления, уверенности в себе, взаимодействия между людьми и пр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1946 </a:t>
            </a:r>
            <a:r>
              <a:rPr lang="ru-RU" dirty="0">
                <a:solidFill>
                  <a:schemeClr val="bg1"/>
                </a:solidFill>
              </a:rPr>
              <a:t>году К. Левин вместе с коллегами основали </a:t>
            </a:r>
            <a:r>
              <a:rPr lang="ru-RU" dirty="0" err="1">
                <a:solidFill>
                  <a:schemeClr val="bg1"/>
                </a:solidFill>
              </a:rPr>
              <a:t>тренинговые</a:t>
            </a:r>
            <a:r>
              <a:rPr lang="ru-RU" dirty="0">
                <a:solidFill>
                  <a:schemeClr val="bg1"/>
                </a:solidFill>
              </a:rPr>
              <a:t> группы (Т-группы), направленные на повышение компетентности в общении. Они заметили, что участники групп получают большую пользу от анализа собственных переживаний в группе.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Успешная </a:t>
            </a:r>
            <a:r>
              <a:rPr lang="ru-RU" dirty="0">
                <a:solidFill>
                  <a:schemeClr val="bg1"/>
                </a:solidFill>
              </a:rPr>
              <a:t>работа учеников К. Левина привела к основанию в США Национальной лаборатории тренинга. В этой лаборатории была создана группа тренинга базовых умений. В Т-группах обучали управленческий персонал, менеджеров, политических лидеров эффективному межличностному взаимодействию, умению руководить, разрешать конфликты в организациях, укреплять групповую сплоченность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>
                <a:solidFill>
                  <a:schemeClr val="bg1"/>
                </a:solidFill>
              </a:rPr>
              <a:t>1954 году появляются </a:t>
            </a:r>
            <a:r>
              <a:rPr lang="ru-RU" dirty="0" err="1">
                <a:solidFill>
                  <a:schemeClr val="bg1"/>
                </a:solidFill>
              </a:rPr>
              <a:t>тренинговые</a:t>
            </a:r>
            <a:r>
              <a:rPr lang="ru-RU" dirty="0">
                <a:solidFill>
                  <a:schemeClr val="bg1"/>
                </a:solidFill>
              </a:rPr>
              <a:t> группы ориентированные на выяснение жизненных ценностей человека, усиление чувства его </a:t>
            </a:r>
            <a:r>
              <a:rPr lang="ru-RU" dirty="0" err="1">
                <a:solidFill>
                  <a:schemeClr val="bg1"/>
                </a:solidFill>
              </a:rPr>
              <a:t>самоидентичности</a:t>
            </a:r>
            <a:r>
              <a:rPr lang="ru-RU" dirty="0">
                <a:solidFill>
                  <a:schemeClr val="bg1"/>
                </a:solidFill>
              </a:rPr>
              <a:t>, они получили название групп </a:t>
            </a:r>
            <a:r>
              <a:rPr lang="ru-RU" dirty="0" err="1">
                <a:solidFill>
                  <a:schemeClr val="bg1"/>
                </a:solidFill>
              </a:rPr>
              <a:t>сензитивности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В 1960-е годы возникает опирающееся на традиции гуманистической психологии Карла </a:t>
            </a:r>
            <a:r>
              <a:rPr lang="ru-RU" dirty="0" err="1">
                <a:solidFill>
                  <a:schemeClr val="bg1"/>
                </a:solidFill>
              </a:rPr>
              <a:t>Роджерса</a:t>
            </a:r>
            <a:r>
              <a:rPr lang="ru-RU" dirty="0">
                <a:solidFill>
                  <a:schemeClr val="bg1"/>
                </a:solidFill>
              </a:rPr>
              <a:t> движение тренинга социальных и жизненных умений (англ. </a:t>
            </a:r>
            <a:r>
              <a:rPr lang="ru-RU" dirty="0" err="1">
                <a:solidFill>
                  <a:schemeClr val="bg1"/>
                </a:solidFill>
              </a:rPr>
              <a:t>social&amp;life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skills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training</a:t>
            </a:r>
            <a:r>
              <a:rPr lang="ru-RU" dirty="0">
                <a:solidFill>
                  <a:schemeClr val="bg1"/>
                </a:solidFill>
              </a:rPr>
              <a:t>), который применялся для профессиональной подготовки учителей, консультантов, менеджеров в целях психологической поддержки и развития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В </a:t>
            </a:r>
            <a:r>
              <a:rPr lang="ru-RU" dirty="0">
                <a:solidFill>
                  <a:schemeClr val="bg1"/>
                </a:solidFill>
              </a:rPr>
              <a:t>1970-е годы в Лейпцигском и </a:t>
            </a:r>
            <a:r>
              <a:rPr lang="ru-RU" dirty="0" err="1">
                <a:solidFill>
                  <a:schemeClr val="bg1"/>
                </a:solidFill>
              </a:rPr>
              <a:t>Йенском</a:t>
            </a:r>
            <a:r>
              <a:rPr lang="ru-RU" dirty="0">
                <a:solidFill>
                  <a:schemeClr val="bg1"/>
                </a:solidFill>
              </a:rPr>
              <a:t> университетах под руководством М. </a:t>
            </a:r>
            <a:r>
              <a:rPr lang="ru-RU" dirty="0" err="1">
                <a:solidFill>
                  <a:schemeClr val="bg1"/>
                </a:solidFill>
              </a:rPr>
              <a:t>Форверга</a:t>
            </a:r>
            <a:r>
              <a:rPr lang="ru-RU" dirty="0">
                <a:solidFill>
                  <a:schemeClr val="bg1"/>
                </a:solidFill>
              </a:rPr>
              <a:t>[3] был разработан метод, названный социально-психологическим тренингом. Средствами тренинга выступали ролевые игры с элементами драматизации, создающие условия для формирования эффективных коммуникативных навыков. Практической областью приложения разработанных М. </a:t>
            </a:r>
            <a:r>
              <a:rPr lang="ru-RU" dirty="0" err="1">
                <a:solidFill>
                  <a:schemeClr val="bg1"/>
                </a:solidFill>
              </a:rPr>
              <a:t>Форвергом</a:t>
            </a:r>
            <a:r>
              <a:rPr lang="ru-RU" dirty="0">
                <a:solidFill>
                  <a:schemeClr val="bg1"/>
                </a:solidFill>
              </a:rPr>
              <a:t> методов стала социально-психологическая подготовка руководителей промышленного 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26906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01" t="63232" r="2874" b="10030"/>
          <a:stretch/>
        </p:blipFill>
        <p:spPr>
          <a:xfrm>
            <a:off x="619432" y="1695563"/>
            <a:ext cx="11361175" cy="20512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9432" y="249013"/>
            <a:ext cx="114545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ВИДЫ ТРЕНИНГОВ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Единой </a:t>
            </a:r>
            <a:r>
              <a:rPr lang="ru-RU" sz="2000" dirty="0">
                <a:solidFill>
                  <a:schemeClr val="bg1"/>
                </a:solidFill>
              </a:rPr>
              <a:t>и общепризнанной классификации тренингов не существует, деление можно проводить по различным основаниям, но можно выделить основные типы тренингов по критерию направленности воздействия и изменений 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2283" y="3783457"/>
            <a:ext cx="30971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solidFill>
                  <a:schemeClr val="bg1"/>
                </a:solidFill>
              </a:rPr>
              <a:t>Навыковый</a:t>
            </a:r>
            <a:r>
              <a:rPr lang="ru-RU" sz="1600" dirty="0">
                <a:solidFill>
                  <a:schemeClr val="bg1"/>
                </a:solidFill>
              </a:rPr>
              <a:t> тренинг направлен на формирование и выработку определенного навыка (навыков). Большинство бизнес-тренингов включают в себя </a:t>
            </a:r>
            <a:r>
              <a:rPr lang="ru-RU" sz="1600" dirty="0" err="1">
                <a:solidFill>
                  <a:schemeClr val="bg1"/>
                </a:solidFill>
              </a:rPr>
              <a:t>навыковые</a:t>
            </a:r>
            <a:r>
              <a:rPr lang="ru-RU" sz="1600" dirty="0">
                <a:solidFill>
                  <a:schemeClr val="bg1"/>
                </a:solidFill>
              </a:rPr>
              <a:t> тренинги, например, тренинг переговоров, </a:t>
            </a:r>
            <a:r>
              <a:rPr lang="ru-RU" sz="1600" dirty="0" err="1">
                <a:solidFill>
                  <a:schemeClr val="bg1"/>
                </a:solidFill>
              </a:rPr>
              <a:t>самопрезентации</a:t>
            </a:r>
            <a:r>
              <a:rPr lang="ru-RU" sz="1600" dirty="0">
                <a:solidFill>
                  <a:schemeClr val="bg1"/>
                </a:solidFill>
              </a:rPr>
              <a:t>, техники продаж и др.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704" y="3762328"/>
            <a:ext cx="297425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Психотерапевтический </a:t>
            </a:r>
            <a:r>
              <a:rPr lang="ru-RU" sz="1600" dirty="0" smtClean="0">
                <a:solidFill>
                  <a:schemeClr val="bg1"/>
                </a:solidFill>
              </a:rPr>
              <a:t>тренинг- направлен </a:t>
            </a:r>
            <a:r>
              <a:rPr lang="ru-RU" sz="1600" dirty="0">
                <a:solidFill>
                  <a:schemeClr val="bg1"/>
                </a:solidFill>
              </a:rPr>
              <a:t>на изменение в сознании. Изменение способа, которым человек воспринимает что реально, а что нет, изменение стереотипного способа поведения: как в эту яму больше не попадать; в сторону поддержки. Эти группы соотносятся с существующими направлениями психотерапии —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71303" y="3854246"/>
            <a:ext cx="266454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Социально-психологический тренинг </a:t>
            </a:r>
            <a:r>
              <a:rPr lang="ru-RU" sz="1600" dirty="0" smtClean="0">
                <a:solidFill>
                  <a:schemeClr val="bg1"/>
                </a:solidFill>
              </a:rPr>
              <a:t>занимает </a:t>
            </a:r>
            <a:r>
              <a:rPr lang="ru-RU" sz="1600" dirty="0">
                <a:solidFill>
                  <a:schemeClr val="bg1"/>
                </a:solidFill>
              </a:rPr>
              <a:t>промежуточное положение, он направлен на изменения и в сознании, и в формировании навыков. СПТ зачастую направлен на смену социальных установок и развитие умений и опыта в области межличностного общения.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71819" y="3854245"/>
            <a:ext cx="28513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Бизнес-тренинг (и его наиболее характерная разновидность, — корпоративный тренинг) — развитие навыков персонала для успешного выполнения бизнес-задач, повышения эффективности производственной деятельности, управленческих </a:t>
            </a:r>
            <a:r>
              <a:rPr lang="ru-RU" sz="1600" dirty="0" err="1">
                <a:solidFill>
                  <a:schemeClr val="bg1"/>
                </a:solidFill>
              </a:rPr>
              <a:t>взаимодейств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3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7122" y="840112"/>
            <a:ext cx="963561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</a:rPr>
              <a:t>Специфическими чертами тренинга являются: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· наличие постоянной группы и определенная ее пространственная организация;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· обязательное соблюдение ряда принципов и правил групповой работы;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· ориентация на психологическую поддержку участников;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· объективация субъективных чувств и эмоций членов </a:t>
            </a:r>
            <a:r>
              <a:rPr lang="ru-RU" sz="2400" dirty="0" err="1">
                <a:solidFill>
                  <a:schemeClr val="bg1"/>
                </a:solidFill>
              </a:rPr>
              <a:t>тренинговой</a:t>
            </a:r>
            <a:r>
              <a:rPr lang="ru-RU" sz="2400" dirty="0">
                <a:solidFill>
                  <a:schemeClr val="bg1"/>
                </a:solidFill>
              </a:rPr>
              <a:t> группы далее (Т-группа);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· атмосфера </a:t>
            </a:r>
            <a:r>
              <a:rPr lang="ru-RU" sz="2400" dirty="0" err="1">
                <a:solidFill>
                  <a:schemeClr val="bg1"/>
                </a:solidFill>
              </a:rPr>
              <a:t>раскрепощенности</a:t>
            </a:r>
            <a:r>
              <a:rPr lang="ru-RU" sz="2400" dirty="0">
                <a:solidFill>
                  <a:schemeClr val="bg1"/>
                </a:solidFill>
              </a:rPr>
              <a:t>, доброжелательности, свободы общения.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FC62C66-FC08-4885-B0D3-FDF70D472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3" y="263237"/>
            <a:ext cx="1315288" cy="11537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7714" y="1388287"/>
            <a:ext cx="13560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Региональный модельный центр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Чеченской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295147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7626" y="1366683"/>
            <a:ext cx="985192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Основная цель социально-психологического тренинга (по А.С. </a:t>
            </a:r>
            <a:r>
              <a:rPr lang="ru-RU" sz="2000" dirty="0" err="1">
                <a:solidFill>
                  <a:schemeClr val="bg1"/>
                </a:solidFill>
              </a:rPr>
              <a:t>Прутченкову</a:t>
            </a:r>
            <a:r>
              <a:rPr lang="ru-RU" sz="2000" dirty="0">
                <a:solidFill>
                  <a:schemeClr val="bg1"/>
                </a:solidFill>
              </a:rPr>
              <a:t>) – развитие личности. Наряду с этой основной целью выделяется ряд сопутствующих: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1) повышение социально-психологической компетентности участников;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2) развитие у них способности эффективно взаимодействовать с окружающими;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3) формирование активной социальной позиции участников;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4) развитие у них способности производить значимые позитивные изменения в своей жизни и жизни окружающих людей;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5) формирование новых профессиональных знаний, умений и навыков.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C62C66-FC08-4885-B0D3-FDF70D472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58" y="212933"/>
            <a:ext cx="1315288" cy="11537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069" y="1337983"/>
            <a:ext cx="13560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Региональный модельный центр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Чеченской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122004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131" y="599768"/>
            <a:ext cx="11749548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                    Цели </a:t>
            </a:r>
            <a:r>
              <a:rPr lang="ru-RU" sz="2400" b="1" dirty="0">
                <a:solidFill>
                  <a:srgbClr val="FFC000"/>
                </a:solidFill>
              </a:rPr>
              <a:t>социально-психологического тренинга (СПТ) конкретизуются в </a:t>
            </a:r>
            <a:r>
              <a:rPr lang="ru-RU" sz="2400" b="1" dirty="0" smtClean="0">
                <a:solidFill>
                  <a:srgbClr val="FFC000"/>
                </a:solidFill>
              </a:rPr>
              <a:t> частных </a:t>
            </a:r>
            <a:r>
              <a:rPr lang="ru-RU" sz="2400" b="1" dirty="0">
                <a:solidFill>
                  <a:srgbClr val="FFC000"/>
                </a:solidFill>
              </a:rPr>
              <a:t>задачах</a:t>
            </a:r>
            <a:r>
              <a:rPr lang="ru-RU" sz="2400" b="1" dirty="0" smtClean="0">
                <a:solidFill>
                  <a:srgbClr val="FFC000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1) овладение определенными социально-психологическими и профессиональными знаниями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2) развитие способности адекватного и наиболее полного познания себя и других людей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3) диагностика и коррекция личностных качеств и умений, снятие барьеров, мешающих реальным и продуктивным действиям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4) изучение индивидуализированных приемов межличностного взаимодействия для повышения его эффективности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5) приобретение коммуникативных умений и навыков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6) овладение тактиками и стратегиями конструктивного поведения в конфликтах, проблемных и экстремальных ситуациях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7) коррекция, формирование и развитие </a:t>
            </a:r>
            <a:r>
              <a:rPr lang="ru-RU" sz="1700" dirty="0" err="1">
                <a:solidFill>
                  <a:schemeClr val="bg1"/>
                </a:solidFill>
              </a:rPr>
              <a:t>просоциальных</a:t>
            </a:r>
            <a:r>
              <a:rPr lang="ru-RU" sz="1700" dirty="0">
                <a:solidFill>
                  <a:schemeClr val="bg1"/>
                </a:solidFill>
              </a:rPr>
              <a:t> установок, необходимых для успешного взаимодействия с людьми в разных сферах жизнедеятельности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8) мотивация к личностной динамике и вооружение участников инструментарием реализации задач, связанных с личностным и профессиональным ростом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9) формирование профессионально значимых качеств и умений</a:t>
            </a:r>
            <a:r>
              <a:rPr lang="ru-RU" sz="1700" dirty="0" smtClean="0">
                <a:solidFill>
                  <a:schemeClr val="bg1"/>
                </a:solidFill>
              </a:rPr>
              <a:t>;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bg1"/>
                </a:solidFill>
              </a:rPr>
              <a:t>10) формирование </a:t>
            </a:r>
            <a:r>
              <a:rPr lang="ru-RU" sz="1700" dirty="0" err="1">
                <a:solidFill>
                  <a:schemeClr val="bg1"/>
                </a:solidFill>
              </a:rPr>
              <a:t>эмпатии</a:t>
            </a:r>
            <a:r>
              <a:rPr lang="ru-RU" sz="1700" dirty="0">
                <a:solidFill>
                  <a:schemeClr val="bg1"/>
                </a:solidFill>
              </a:rPr>
              <a:t>, </a:t>
            </a:r>
            <a:r>
              <a:rPr lang="ru-RU" sz="1700" dirty="0" err="1">
                <a:solidFill>
                  <a:schemeClr val="bg1"/>
                </a:solidFill>
              </a:rPr>
              <a:t>сензитивности</a:t>
            </a:r>
            <a:r>
              <a:rPr lang="ru-RU" sz="1700" dirty="0">
                <a:solidFill>
                  <a:schemeClr val="bg1"/>
                </a:solidFill>
              </a:rPr>
              <a:t>, рефлексии, толерантности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C62C66-FC08-4885-B0D3-FDF70D472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0" y="234537"/>
            <a:ext cx="1315288" cy="115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814" y="353959"/>
            <a:ext cx="1156273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Принципы организации </a:t>
            </a:r>
            <a:r>
              <a:rPr lang="ru-RU" sz="2400" b="1" dirty="0">
                <a:solidFill>
                  <a:srgbClr val="FFC000"/>
                </a:solidFill>
              </a:rPr>
              <a:t>социально-психологического тренинга </a:t>
            </a:r>
            <a:r>
              <a:rPr lang="ru-RU" sz="2400" b="1" dirty="0" smtClean="0">
                <a:solidFill>
                  <a:srgbClr val="FFC000"/>
                </a:solidFill>
              </a:rPr>
              <a:t>:</a:t>
            </a:r>
            <a:endParaRPr lang="ru-RU" sz="2400" b="1" dirty="0">
              <a:solidFill>
                <a:srgbClr val="FFC000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FFC000"/>
                </a:solidFill>
              </a:rPr>
              <a:t>Принцип </a:t>
            </a:r>
            <a:r>
              <a:rPr lang="ru-RU" sz="2000" dirty="0">
                <a:solidFill>
                  <a:srgbClr val="FFC000"/>
                </a:solidFill>
              </a:rPr>
              <a:t>добровольного участия, </a:t>
            </a:r>
            <a:r>
              <a:rPr lang="ru-RU" sz="2000" dirty="0">
                <a:solidFill>
                  <a:schemeClr val="bg1"/>
                </a:solidFill>
              </a:rPr>
              <a:t>как во всем тренинге, так и в его отдельных занятиях и упражнениях. 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FFC000"/>
                </a:solidFill>
              </a:rPr>
              <a:t>Принцип </a:t>
            </a:r>
            <a:r>
              <a:rPr lang="ru-RU" sz="2000" dirty="0" err="1">
                <a:solidFill>
                  <a:srgbClr val="FFC000"/>
                </a:solidFill>
              </a:rPr>
              <a:t>диалогизации</a:t>
            </a:r>
            <a:r>
              <a:rPr lang="ru-RU" sz="2000" dirty="0">
                <a:solidFill>
                  <a:srgbClr val="FFC000"/>
                </a:solidFill>
              </a:rPr>
              <a:t> взаимодействия, </a:t>
            </a:r>
            <a:r>
              <a:rPr lang="ru-RU" sz="2000" dirty="0">
                <a:solidFill>
                  <a:schemeClr val="bg1"/>
                </a:solidFill>
              </a:rPr>
              <a:t>то есть полноценного межличностного общения на занятиях группы, основанного на взаимном уважении участников, на их полном доверии друг другу.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3</a:t>
            </a:r>
            <a:r>
              <a:rPr lang="ru-RU" sz="2000" dirty="0">
                <a:solidFill>
                  <a:srgbClr val="FFC000"/>
                </a:solidFill>
              </a:rPr>
              <a:t>. Принцип самодиагностики </a:t>
            </a:r>
            <a:r>
              <a:rPr lang="ru-RU" sz="2000" dirty="0">
                <a:solidFill>
                  <a:schemeClr val="bg1"/>
                </a:solidFill>
              </a:rPr>
              <a:t>предполагает рефлексию и самораскрытие участников, осознание и формулирование ими собственных личностно значимых проблем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rgbClr val="FFC000"/>
                </a:solidFill>
              </a:rPr>
              <a:t>4. Принцип безопасности </a:t>
            </a:r>
            <a:r>
              <a:rPr lang="ru-RU" sz="2000" dirty="0">
                <a:solidFill>
                  <a:schemeClr val="bg1"/>
                </a:solidFill>
              </a:rPr>
              <a:t>гарантирует защищенность каждого члена Т-группы, сохранение конфиденциальности их </a:t>
            </a:r>
            <a:r>
              <a:rPr lang="ru-RU" sz="2000" dirty="0" smtClean="0">
                <a:solidFill>
                  <a:schemeClr val="bg1"/>
                </a:solidFill>
              </a:rPr>
              <a:t>информации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5</a:t>
            </a:r>
            <a:r>
              <a:rPr lang="ru-RU" sz="2000" dirty="0">
                <a:solidFill>
                  <a:srgbClr val="FFC000"/>
                </a:solidFill>
              </a:rPr>
              <a:t>. Принцип открытости </a:t>
            </a:r>
            <a:r>
              <a:rPr lang="ru-RU" sz="2000" dirty="0">
                <a:solidFill>
                  <a:schemeClr val="bg1"/>
                </a:solidFill>
              </a:rPr>
              <a:t>предусматривает, что участники должны быть открытыми, честными.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6</a:t>
            </a:r>
            <a:r>
              <a:rPr lang="ru-RU" sz="2000" dirty="0">
                <a:solidFill>
                  <a:schemeClr val="bg1"/>
                </a:solidFill>
              </a:rPr>
              <a:t>. Принцип партнерских отношений предусматривает реализацию субъект-субъектного взаимодействия между тренером и членами Т-группы. В процессе занятий, тренер должен организовать такое общение участников, при котором учитываются интересы, чувства, эмоции и переживания всех и каждого члена Т-группы. </a:t>
            </a:r>
          </a:p>
          <a:p>
            <a:r>
              <a:rPr lang="ru-RU" sz="2000" dirty="0">
                <a:solidFill>
                  <a:schemeClr val="bg1"/>
                </a:solidFill>
              </a:rPr>
              <a:t>7</a:t>
            </a:r>
            <a:r>
              <a:rPr lang="ru-RU" sz="2000" dirty="0">
                <a:solidFill>
                  <a:srgbClr val="FFC000"/>
                </a:solidFill>
              </a:rPr>
              <a:t>. Принцип активности </a:t>
            </a:r>
            <a:r>
              <a:rPr lang="ru-RU" sz="2000" dirty="0">
                <a:solidFill>
                  <a:schemeClr val="bg1"/>
                </a:solidFill>
              </a:rPr>
              <a:t>предполагает обязательную активность всех участников и принятие каждым на себя ответственности за результаты деятельности </a:t>
            </a:r>
            <a:r>
              <a:rPr lang="ru-RU" sz="2000" dirty="0" smtClean="0">
                <a:solidFill>
                  <a:schemeClr val="bg1"/>
                </a:solidFill>
              </a:rPr>
              <a:t>Т-группы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8</a:t>
            </a:r>
            <a:r>
              <a:rPr lang="ru-RU" sz="2000" dirty="0">
                <a:solidFill>
                  <a:schemeClr val="bg1"/>
                </a:solidFill>
              </a:rPr>
              <a:t>. Принцип акцентирования содействует глубокой рефлексии участников, учит их концентрировать внимание на себе, своих мыслях, чувствах, предусматривает развитие навыков самоанализа. </a:t>
            </a:r>
          </a:p>
        </p:txBody>
      </p:sp>
    </p:spTree>
    <p:extLst>
      <p:ext uri="{BB962C8B-B14F-4D97-AF65-F5344CB8AC3E}">
        <p14:creationId xmlns:p14="http://schemas.microsoft.com/office/powerpoint/2010/main" val="20099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781" y="530942"/>
            <a:ext cx="1160206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Общеприняты следующие принципы комплектования групп: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- </a:t>
            </a:r>
            <a:r>
              <a:rPr lang="ru-RU" sz="2000" dirty="0">
                <a:solidFill>
                  <a:srgbClr val="FFC000"/>
                </a:solidFill>
              </a:rPr>
              <a:t>Принцип </a:t>
            </a:r>
            <a:r>
              <a:rPr lang="ru-RU" sz="2000" dirty="0" smtClean="0">
                <a:solidFill>
                  <a:srgbClr val="FFC000"/>
                </a:solidFill>
              </a:rPr>
              <a:t>добровольности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-</a:t>
            </a:r>
            <a:r>
              <a:rPr lang="ru-RU" sz="2000" dirty="0">
                <a:solidFill>
                  <a:srgbClr val="FFC000"/>
                </a:solidFill>
              </a:rPr>
              <a:t>Принцип информационной прозрачности</a:t>
            </a:r>
            <a:r>
              <a:rPr lang="ru-RU" sz="2000" dirty="0">
                <a:solidFill>
                  <a:schemeClr val="bg1"/>
                </a:solidFill>
              </a:rPr>
              <a:t>. Согласно данного принципа, каждый участник имеет право знать до тренинга все, что с ним может происходить, а также о тех процессах, которые будут осуществляться в Т-группе.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- </a:t>
            </a:r>
            <a:r>
              <a:rPr lang="ru-RU" sz="2000" dirty="0">
                <a:solidFill>
                  <a:srgbClr val="FFC000"/>
                </a:solidFill>
              </a:rPr>
              <a:t>Принцип однородности</a:t>
            </a:r>
            <a:r>
              <a:rPr lang="ru-RU" sz="2000" dirty="0">
                <a:solidFill>
                  <a:schemeClr val="bg1"/>
                </a:solidFill>
              </a:rPr>
              <a:t>. Он предполагает включение в группу людей одной профессии, равных по статусу и рангу, примерно одного возраста.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- </a:t>
            </a:r>
            <a:r>
              <a:rPr lang="ru-RU" sz="2000" dirty="0">
                <a:solidFill>
                  <a:srgbClr val="FFC000"/>
                </a:solidFill>
              </a:rPr>
              <a:t>Принцип пригодности. </a:t>
            </a:r>
            <a:r>
              <a:rPr lang="ru-RU" sz="2000" dirty="0">
                <a:solidFill>
                  <a:schemeClr val="bg1"/>
                </a:solidFill>
              </a:rPr>
              <a:t>Не рекомендуется включать в Т-группу субъектов, которые имеют выраженные физические дефекты и нарушения психического здоровья, а также тех, кто ощущает свою непригодность к работе в группе. Не рекомендуется включать в группу близких родственников и особ, которые находятся в служебной зависимости друг от друга или имеют стойкую неприязнь друг к другу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Рекомендуется подбирать в группу гендерной по составу.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2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813" y="-68826"/>
            <a:ext cx="12005187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</a:rPr>
              <a:t>Правила работы </a:t>
            </a:r>
            <a:r>
              <a:rPr lang="ru-RU" sz="2400" b="1" dirty="0" smtClean="0">
                <a:solidFill>
                  <a:srgbClr val="FFC000"/>
                </a:solidFill>
              </a:rPr>
              <a:t>Т-группы</a:t>
            </a:r>
            <a:endParaRPr lang="ru-RU" sz="2400" b="1" dirty="0">
              <a:solidFill>
                <a:srgbClr val="FFC000"/>
              </a:solidFill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</a:rPr>
              <a:t>Правило </a:t>
            </a:r>
            <a:r>
              <a:rPr lang="ru-RU" sz="1600" dirty="0">
                <a:solidFill>
                  <a:schemeClr val="bg1"/>
                </a:solidFill>
              </a:rPr>
              <a:t>добровольности. В тренинге участвуют только те, кто хочет. Участник должен иметь свою внутреннюю заинтересованность в изменении своей личности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2. Правило равенства. Правило предполагает, что все члены группы, независимо от их возраста, статуса, социального положения, равны. Общение между участниками тренинга на «ты» и по имени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3. Правило «здесь и теперь». Оно означает, что действие происходит в настоящем времени и, что все возникающие вопросы и проблемы должны решаться в группе в момент их возникновения или осознания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4. Правило персонификации и лаконичности высказываний. Каждый говорит от своего имени, кратко и только по существу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5. Правило открытости, искренности в общении, </a:t>
            </a:r>
            <a:r>
              <a:rPr lang="ru-RU" sz="1600" dirty="0" err="1">
                <a:solidFill>
                  <a:schemeClr val="bg1"/>
                </a:solidFill>
              </a:rPr>
              <a:t>эмпатии</a:t>
            </a:r>
            <a:r>
              <a:rPr lang="ru-RU" sz="1600" dirty="0">
                <a:solidFill>
                  <a:schemeClr val="bg1"/>
                </a:solidFill>
              </a:rPr>
              <a:t>. Это правило предусматривает открытость позиций, взглядов, высказываний каждого; откровенность; авансирование доброго отношений ко всем членам группы; </a:t>
            </a:r>
            <a:r>
              <a:rPr lang="ru-RU" sz="1600" dirty="0" err="1">
                <a:solidFill>
                  <a:schemeClr val="bg1"/>
                </a:solidFill>
              </a:rPr>
              <a:t>безоценочное</a:t>
            </a:r>
            <a:r>
              <a:rPr lang="ru-RU" sz="1600" dirty="0">
                <a:solidFill>
                  <a:schemeClr val="bg1"/>
                </a:solidFill>
              </a:rPr>
              <a:t> восприятие участников группы, их мыслей и чувств; ориентацию членов группы на взаимную поддержку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6. Правило активности. Каждый обязан активно участвовать на всех занятиях, высказывать свои мысли и выражать чувства. «Отсиживаться» на занятиях и быть сторонним наблюдателем запрещается. Участник тренинга должен активизировать свои интеллектуальные и эмоциональные силы на самореализацию, поддержку других членов Т-группы и развитие процесса тренинга.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7. Правило «стоп». Оно вводится с целью обеспечения психологической защиты личности и является уточнением к предыдущему. Данное правило означает, что каждый член группы имеет право отказаться от участия в одном из упражнений, а также отказаться отвечать на тот или иной вопрос членов группы.</a:t>
            </a:r>
          </a:p>
          <a:p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8. Правило конфиденциальности (правило «Купе»). Оно означает, что все, о чем говорится на тренинге не должно разглашаться, обсуждаться с другими (даже самыми близкими) людьми, не являющимися членами группы. Особенно это касается сугубо личной информации. </a:t>
            </a:r>
          </a:p>
        </p:txBody>
      </p:sp>
    </p:spTree>
    <p:extLst>
      <p:ext uri="{BB962C8B-B14F-4D97-AF65-F5344CB8AC3E}">
        <p14:creationId xmlns:p14="http://schemas.microsoft.com/office/powerpoint/2010/main" val="9430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987" y="0"/>
            <a:ext cx="12113342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C000"/>
                </a:solidFill>
              </a:rPr>
              <a:t>Подготовка к </a:t>
            </a:r>
            <a:r>
              <a:rPr lang="ru-RU" sz="2400" dirty="0" smtClean="0">
                <a:solidFill>
                  <a:srgbClr val="FFC000"/>
                </a:solidFill>
              </a:rPr>
              <a:t>тренингу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Подготовка к тренингу начинается с разработки программы и тренинга и содержания его занятий и упражнений. Упражнения можно самостоятельно не разрабатывать, а составить занятия из имеющихся в учебно-методической литературе упражнений. Важно, чтобы каждое занятие имело целостный завершенный вид и было направленно на решение конкретных задач.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Большинство СПТ имеет в своем составе: упражнения на знакомство; коммуникативные упражнения; аналитические упражнения; подвижки и </a:t>
            </a:r>
            <a:r>
              <a:rPr lang="ru-RU" dirty="0" err="1">
                <a:solidFill>
                  <a:schemeClr val="bg1"/>
                </a:solidFill>
              </a:rPr>
              <a:t>релаксы</a:t>
            </a:r>
            <a:r>
              <a:rPr lang="ru-RU" dirty="0">
                <a:solidFill>
                  <a:schemeClr val="bg1"/>
                </a:solidFill>
              </a:rPr>
              <a:t>; упражнения на разогрев и сплочение группы; упражнения, мотивирующие к личностной динамике, специализированные упражнения, направленные на формирование или развитие необходимых умений, навыков или качеств; телесно ориентированные упражнения (их необходимо использовать крайне осторожно), </a:t>
            </a:r>
            <a:r>
              <a:rPr lang="ru-RU" dirty="0" err="1">
                <a:solidFill>
                  <a:schemeClr val="bg1"/>
                </a:solidFill>
              </a:rPr>
              <a:t>модарационные</a:t>
            </a:r>
            <a:r>
              <a:rPr lang="ru-RU" dirty="0">
                <a:solidFill>
                  <a:schemeClr val="bg1"/>
                </a:solidFill>
              </a:rPr>
              <a:t> упражнения; упражнения на развитие </a:t>
            </a:r>
            <a:r>
              <a:rPr lang="ru-RU" dirty="0" err="1">
                <a:solidFill>
                  <a:schemeClr val="bg1"/>
                </a:solidFill>
              </a:rPr>
              <a:t>эмпатии</a:t>
            </a:r>
            <a:r>
              <a:rPr lang="ru-RU" dirty="0">
                <a:solidFill>
                  <a:schemeClr val="bg1"/>
                </a:solidFill>
              </a:rPr>
              <a:t> и рефлексии; коррекционные и развивающие упражнения. Рекомендуется на занятиях комбинировать различные виды деятельности участников (интеллектуальную, физическую, художественную, театральную и другие).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Обязательно заранее необходимо подготовить материальную и дидактическую базу тренинга. Надо определить время и место, где будет проводиться тренинг, подготовить помещение, технический и методический инструментарий.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Тренеру будет удобно работать, если все упражнения для каждого занятия будут отпечатаны на картонных карточках. Карточки должны быть пронумерованы. Хорошо, если карточки с упражнениями разных типов отличаются по цвету или имеют другие отличительные признаки.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За одно занятие обычно проводится 5-7 упражнений. Но желательно, чтобы число упражнений подбиралось с некоторым запасом. Правильным будет иметь вариативный набор упражнений для оперативной их замены на занятии при изменившихся обстоятельствах.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9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0555" y="260498"/>
            <a:ext cx="5349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ВИДЫ ОБУЧЕНИЯ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136" y="84527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ДЛЯ ЛИЧНОГО РАЗВИТИЯ И РАЗВИТИЯ</a:t>
            </a:r>
          </a:p>
          <a:p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ПРОФЕССИОНАЛЬНЫХ КОМПЕТЕНЦИЙ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491604"/>
            <a:ext cx="43950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ДОПОЛНИТЕЛЬНОЕ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ОБРАЗОВАНИЕ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направленно на развитие личности,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способствующее повышению культурного и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интеллектуального уровня человека, его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профессиональной ориентации в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соответствии с дополнительными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общеобразовательными программами,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приобретению им новых знаний;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29201" y="983772"/>
            <a:ext cx="3063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ДЛЯ ПРОФЕССИИ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55135" y="1540489"/>
            <a:ext cx="535858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ФОРМАЛЬНОЕ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ОБРАЗОВАНИЕ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обозначает структурированную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образовательную систему, которая работает от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начальной школы до университета и включает в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себя специализированные программы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технического и профессионального обучения.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36044" y="4542203"/>
            <a:ext cx="46309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НЕФОРМАЛЬНОЕ   ОБРАЗОВАНИЕ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любой </a:t>
            </a:r>
            <a:r>
              <a:rPr lang="ru-RU" sz="1600" dirty="0">
                <a:solidFill>
                  <a:schemeClr val="bg1"/>
                </a:solidFill>
              </a:rPr>
              <a:t>вид организованной и систематической деятельности, которая может не совпадать с деятельностью школ, колледжей, университетов и других учреждений, входящих в формальные системы образования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10849" y="4090644"/>
            <a:ext cx="3881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ДЛЯ ИНТЕГРАЦИИ И СОЦИАЛИЗАЦИИ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07457" y="4198373"/>
            <a:ext cx="1710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ДЛЯ ЖИЗНИ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406953" y="4552317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ЕСТЕСТВЕННОЕ ОБРАЗОВАНИЕ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обозначает продолжающийся всю жизнь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процесс, в котором каждый человек приобретает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взгляды, ценности, навыки и знания из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образовательных факторов и ресурсов в своем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окружении и из повседневного опыта (семья,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соседи, рынок, библиотека, </a:t>
            </a:r>
            <a:r>
              <a:rPr lang="ru-RU" sz="1600" dirty="0" err="1" smtClean="0">
                <a:solidFill>
                  <a:schemeClr val="bg1"/>
                </a:solidFill>
              </a:rPr>
              <a:t>сми</a:t>
            </a:r>
            <a:r>
              <a:rPr lang="ru-RU" sz="1600" dirty="0" smtClean="0">
                <a:solidFill>
                  <a:schemeClr val="bg1"/>
                </a:solidFill>
              </a:rPr>
              <a:t>, работа, игра, и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т.д.)</a:t>
            </a:r>
            <a:endParaRPr lang="ru-RU" sz="1600" dirty="0">
              <a:solidFill>
                <a:schemeClr val="bg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7324740" y="1627195"/>
            <a:ext cx="580885" cy="3097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1" idx="3"/>
            <a:endCxn id="9" idx="1"/>
          </p:cNvCxnSpPr>
          <p:nvPr/>
        </p:nvCxnSpPr>
        <p:spPr>
          <a:xfrm>
            <a:off x="7324740" y="3982930"/>
            <a:ext cx="386109" cy="2923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4474166" y="1575436"/>
            <a:ext cx="499776" cy="4696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3694180" y="3982930"/>
            <a:ext cx="700839" cy="4401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4473385" y="2351714"/>
            <a:ext cx="2851355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chemeClr val="bg1"/>
                </a:solidFill>
                <a:latin typeface="Arial" panose="020B0604020202020204" pitchFamily="34" charset="0"/>
              </a:rPr>
              <a:t>Обуче́ние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 —это специально организованный, управляемый процесс взаимодействия учителей и учеников, направленный на усвоение знаний, умений, навыков, формирование мировоззрения, развитие умственных сил и потенциальных возможностей обучаемых, закрепление навыков самообразования в соответствии с поставленными целями.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15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4544" y="0"/>
            <a:ext cx="56079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C000"/>
                </a:solidFill>
              </a:rPr>
              <a:t>Структура тренинга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068" y="397653"/>
            <a:ext cx="12078932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</a:rPr>
              <a:t>Вводный этап тренинга – знакомство и </a:t>
            </a:r>
            <a:r>
              <a:rPr lang="ru-RU" sz="2200" dirty="0" smtClean="0">
                <a:solidFill>
                  <a:schemeClr val="bg1"/>
                </a:solidFill>
              </a:rPr>
              <a:t>ориентация</a:t>
            </a:r>
          </a:p>
          <a:p>
            <a:pPr marL="400050" indent="-400050">
              <a:buAutoNum type="romanUcPeriod"/>
            </a:pPr>
            <a:r>
              <a:rPr lang="ru-RU" sz="2200" b="1" dirty="0" smtClean="0">
                <a:solidFill>
                  <a:srgbClr val="FFC000"/>
                </a:solidFill>
              </a:rPr>
              <a:t>Знакомство.  </a:t>
            </a:r>
            <a:r>
              <a:rPr lang="ru-RU" sz="2200" dirty="0">
                <a:solidFill>
                  <a:schemeClr val="bg1"/>
                </a:solidFill>
              </a:rPr>
              <a:t>Даже если участники хорошо знакомы друг с другом, вводную процедуру знакомства лучше не пропускать. Она позволяет им адаптироваться к новой ситуации, друг к другу, к тренеру. Во время знакомства тренер также имеет возможность провести предварительную диагностику группы. </a:t>
            </a:r>
          </a:p>
          <a:p>
            <a:pPr marL="400050" indent="-400050">
              <a:buAutoNum type="romanUcPeriod"/>
            </a:pPr>
            <a:r>
              <a:rPr lang="ru-RU" sz="2200" b="1" dirty="0" smtClean="0">
                <a:solidFill>
                  <a:srgbClr val="FFC000"/>
                </a:solidFill>
              </a:rPr>
              <a:t>Представление программы. </a:t>
            </a:r>
            <a:r>
              <a:rPr lang="ru-RU" sz="2200" dirty="0" smtClean="0">
                <a:solidFill>
                  <a:schemeClr val="bg1"/>
                </a:solidFill>
              </a:rPr>
              <a:t>Далее </a:t>
            </a:r>
            <a:r>
              <a:rPr lang="ru-RU" sz="2200" dirty="0">
                <a:solidFill>
                  <a:schemeClr val="bg1"/>
                </a:solidFill>
              </a:rPr>
              <a:t>тренер рассказывает </a:t>
            </a:r>
            <a:r>
              <a:rPr lang="ru-RU" sz="2200" dirty="0" smtClean="0">
                <a:solidFill>
                  <a:schemeClr val="bg1"/>
                </a:solidFill>
              </a:rPr>
              <a:t>участникам: о </a:t>
            </a:r>
            <a:r>
              <a:rPr lang="ru-RU" sz="2200" dirty="0">
                <a:solidFill>
                  <a:schemeClr val="bg1"/>
                </a:solidFill>
              </a:rPr>
              <a:t>целях и задачах тренинга</a:t>
            </a:r>
            <a:r>
              <a:rPr lang="ru-RU" sz="2200" dirty="0" smtClean="0">
                <a:solidFill>
                  <a:schemeClr val="bg1"/>
                </a:solidFill>
              </a:rPr>
              <a:t>, </a:t>
            </a:r>
            <a:r>
              <a:rPr lang="ru-RU" sz="2200" dirty="0">
                <a:solidFill>
                  <a:schemeClr val="bg1"/>
                </a:solidFill>
              </a:rPr>
              <a:t>представляет </a:t>
            </a:r>
            <a:r>
              <a:rPr lang="ru-RU" sz="2200" dirty="0" smtClean="0">
                <a:solidFill>
                  <a:schemeClr val="bg1"/>
                </a:solidFill>
              </a:rPr>
              <a:t>программу, четко </a:t>
            </a:r>
            <a:r>
              <a:rPr lang="ru-RU" sz="2200" dirty="0">
                <a:solidFill>
                  <a:schemeClr val="bg1"/>
                </a:solidFill>
              </a:rPr>
              <a:t>формулирует цели обучения и критерии оценки его </a:t>
            </a:r>
            <a:r>
              <a:rPr lang="ru-RU" sz="2200" dirty="0" err="1" smtClean="0">
                <a:solidFill>
                  <a:schemeClr val="bg1"/>
                </a:solidFill>
              </a:rPr>
              <a:t>результатов,рассказывает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>
                <a:solidFill>
                  <a:schemeClr val="bg1"/>
                </a:solidFill>
              </a:rPr>
              <a:t>обо всех видах деятельности, в которых людям предстоит принимать </a:t>
            </a:r>
            <a:r>
              <a:rPr lang="ru-RU" sz="2200" dirty="0" smtClean="0">
                <a:solidFill>
                  <a:schemeClr val="bg1"/>
                </a:solidFill>
              </a:rPr>
              <a:t>участие</a:t>
            </a:r>
          </a:p>
          <a:p>
            <a:pPr marL="400050" indent="-400050">
              <a:buAutoNum type="romanUcPeriod"/>
            </a:pPr>
            <a:r>
              <a:rPr lang="ru-RU" sz="2200" b="1" dirty="0" smtClean="0">
                <a:solidFill>
                  <a:srgbClr val="FFC000"/>
                </a:solidFill>
              </a:rPr>
              <a:t>Сбор ожиданий</a:t>
            </a:r>
            <a:r>
              <a:rPr lang="ru-RU" sz="2200" b="1" dirty="0">
                <a:solidFill>
                  <a:srgbClr val="FFC000"/>
                </a:solidFill>
              </a:rPr>
              <a:t>. </a:t>
            </a:r>
            <a:r>
              <a:rPr lang="ru-RU" sz="2200" dirty="0">
                <a:solidFill>
                  <a:schemeClr val="bg1"/>
                </a:solidFill>
              </a:rPr>
              <a:t>Э</a:t>
            </a:r>
            <a:r>
              <a:rPr lang="ru-RU" sz="2200" dirty="0" smtClean="0">
                <a:solidFill>
                  <a:schemeClr val="bg1"/>
                </a:solidFill>
              </a:rPr>
              <a:t>ффективный </a:t>
            </a:r>
            <a:r>
              <a:rPr lang="ru-RU" sz="2200" dirty="0">
                <a:solidFill>
                  <a:schemeClr val="bg1"/>
                </a:solidFill>
              </a:rPr>
              <a:t>инструмент для мотивации участников на обучение и снятие сопротивления</a:t>
            </a:r>
            <a:r>
              <a:rPr lang="ru-RU" sz="22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- по </a:t>
            </a:r>
            <a:r>
              <a:rPr lang="ru-RU" sz="2200" dirty="0">
                <a:solidFill>
                  <a:schemeClr val="bg1"/>
                </a:solidFill>
              </a:rPr>
              <a:t>минимуму подразумевается, что ожидание - наличествует. Оно создается самим человеком, и становится близким для него. </a:t>
            </a:r>
            <a:endParaRPr lang="ru-RU" sz="2200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200" dirty="0" smtClean="0">
                <a:solidFill>
                  <a:schemeClr val="bg1"/>
                </a:solidFill>
              </a:rPr>
              <a:t>участники </a:t>
            </a:r>
            <a:r>
              <a:rPr lang="ru-RU" sz="2200" dirty="0">
                <a:solidFill>
                  <a:schemeClr val="bg1"/>
                </a:solidFill>
              </a:rPr>
              <a:t>сами наделяют тему тренинга ценностью для себя, проговаривают возможную пользу, озвучивают интерес. Идет само- мотивация на </a:t>
            </a:r>
            <a:r>
              <a:rPr lang="ru-RU" sz="2200" dirty="0" smtClean="0">
                <a:solidFill>
                  <a:schemeClr val="bg1"/>
                </a:solidFill>
              </a:rPr>
              <a:t>обучение</a:t>
            </a:r>
          </a:p>
          <a:p>
            <a:pPr marL="342900" indent="-342900">
              <a:buFontTx/>
              <a:buChar char="-"/>
            </a:pPr>
            <a:r>
              <a:rPr lang="ru-RU" sz="2200" dirty="0" smtClean="0">
                <a:solidFill>
                  <a:schemeClr val="bg1"/>
                </a:solidFill>
              </a:rPr>
              <a:t>каждое </a:t>
            </a:r>
            <a:r>
              <a:rPr lang="ru-RU" sz="2200" dirty="0">
                <a:solidFill>
                  <a:schemeClr val="bg1"/>
                </a:solidFill>
              </a:rPr>
              <a:t>новое ожидание, одно за другим, усиливает интерес к проблематике тренинга. </a:t>
            </a:r>
            <a:endParaRPr lang="ru-RU" sz="2200" dirty="0" smtClean="0">
              <a:solidFill>
                <a:schemeClr val="bg1"/>
              </a:solidFill>
            </a:endParaRPr>
          </a:p>
          <a:p>
            <a:r>
              <a:rPr lang="ru-RU" sz="2200" dirty="0" smtClean="0">
                <a:solidFill>
                  <a:schemeClr val="bg1"/>
                </a:solidFill>
              </a:rPr>
              <a:t>Если </a:t>
            </a:r>
            <a:r>
              <a:rPr lang="ru-RU" sz="2200" dirty="0">
                <a:solidFill>
                  <a:schemeClr val="bg1"/>
                </a:solidFill>
              </a:rPr>
              <a:t>участники озвучивают новые запросы, у тренера появляется возможность оперативно скорректировать программу тренинга. Также работа с ожиданиями важна и с точки зрения оценки эффективности обучения участниками в конце тренинга</a:t>
            </a:r>
            <a:r>
              <a:rPr lang="ru-RU" sz="2300" dirty="0">
                <a:solidFill>
                  <a:schemeClr val="bg1"/>
                </a:solidFill>
              </a:rPr>
              <a:t>. </a:t>
            </a:r>
            <a:endParaRPr lang="ru-RU" sz="23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6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2116" y="167149"/>
            <a:ext cx="112481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C000"/>
                </a:solidFill>
              </a:rPr>
              <a:t>Принятие правил работы в группе. </a:t>
            </a:r>
            <a:endParaRPr lang="ru-RU" sz="2000" b="1" dirty="0" smtClean="0">
              <a:solidFill>
                <a:srgbClr val="FFC000"/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Одной </a:t>
            </a:r>
            <a:r>
              <a:rPr lang="ru-RU" sz="2000" dirty="0">
                <a:solidFill>
                  <a:schemeClr val="bg1"/>
                </a:solidFill>
              </a:rPr>
              <a:t>из ключевых психологических характеристик любой малой группы является наличие групповых норм определенных правил, выработанных и принятых группой, которым должно подчиняться поведение ее членов, чтобы была возможна их совместная деятельность. Участники также должны выработать групповые санкции меры, к которым группа прибегает, чтобы склонить своего члена выполнять групповые правила.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3620" r="-1721" b="6953"/>
          <a:stretch/>
        </p:blipFill>
        <p:spPr>
          <a:xfrm>
            <a:off x="1465006" y="1798365"/>
            <a:ext cx="8288594" cy="485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9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646" y="141238"/>
            <a:ext cx="1199535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C000"/>
                </a:solidFill>
              </a:rPr>
              <a:t>Фаза </a:t>
            </a:r>
            <a:r>
              <a:rPr lang="ru-RU" sz="3200" dirty="0" smtClean="0">
                <a:solidFill>
                  <a:srgbClr val="FFC000"/>
                </a:solidFill>
              </a:rPr>
              <a:t>разогрева. Разминка</a:t>
            </a:r>
            <a:r>
              <a:rPr lang="ru-RU" sz="2400" dirty="0" smtClean="0">
                <a:solidFill>
                  <a:srgbClr val="FFC000"/>
                </a:solidFill>
              </a:rPr>
              <a:t>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Эта </a:t>
            </a:r>
            <a:r>
              <a:rPr lang="ru-RU" dirty="0">
                <a:solidFill>
                  <a:schemeClr val="bg1"/>
                </a:solidFill>
              </a:rPr>
              <a:t>фаза по времени короткая, не очень насыщенная упражнениями и техниками. Обычно рекомендуется использовать двигательные упражнения, телесные контакты, упражнения на использование дистанции и непосредственное взаимодействие – динамичные упражнения, в ходе которых тренер следит за выполнением принятых групповых норм, а участники группы обучаются языку тренинга.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646" y="2110179"/>
            <a:ext cx="1153323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Центральная задача разминок в том, что они способствуют групповой динамике. Разминки следует привязывать к определенной задаче, тематике тренинга. В таком случае обсуждения результатов разминки выстраивает эмоции и мышление участников в нужном русле – тогда энергия разминки идет на пользу всему процессу.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Следующая функция разминок – помочь участникам раскрепоститься и снять напряжение. Еще одна важная задача разминок – формирование сплоченности группы. Часто именно после разминок в группе появляется ощущение общности интересов, и начинает проявляться групповое творчество.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В начале тренинга нужно сократить дистанцию между участниками и "обжить" пространство. Для этого проводятся групповые разминки, подразумевающие движение и взаимодействие между участниками.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Самая последняя разминка в тренинге (еще называемая заминкой) – самая задушевная, она проводится незадолго до обратной связи. Такие разминки должны нести позитив - слова благодарности и комплименты друг другу, аплодисменты. Состояние, полученное в результате таких разминок, распространяется на все предыдущее время тренинга и создает атмосферу теплоты и открытости.</a:t>
            </a:r>
          </a:p>
        </p:txBody>
      </p:sp>
    </p:spTree>
    <p:extLst>
      <p:ext uri="{BB962C8B-B14F-4D97-AF65-F5344CB8AC3E}">
        <p14:creationId xmlns:p14="http://schemas.microsoft.com/office/powerpoint/2010/main" val="77678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7561" y="363794"/>
            <a:ext cx="75626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</a:rPr>
              <a:t>Основной обучающий этап тренинга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3848" y="1211764"/>
            <a:ext cx="111301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В основной </a:t>
            </a:r>
            <a:r>
              <a:rPr lang="ru-RU" sz="2000" dirty="0">
                <a:solidFill>
                  <a:schemeClr val="bg1"/>
                </a:solidFill>
              </a:rPr>
              <a:t>части тренинга отражено ключевое содержание, выстроенное в определенной логической последовательности. Это упражнения, в которых непосредственно тренируются те навыки и умения, за которыми участники пришли на тренинг. В качественном тренинге данный тип упражнений должен занимать наибольшую часть времени тренинга.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Основные упражнения обычно длительны по времени, ведь в них должен успеть поработать каждый участник тренинга и у него должно быть достаточно времени для наработки умения. Чаще всего основные упражнения проводятся в парах или тройках, реже в </a:t>
            </a:r>
            <a:r>
              <a:rPr lang="ru-RU" sz="2000" dirty="0" err="1">
                <a:solidFill>
                  <a:schemeClr val="bg1"/>
                </a:solidFill>
              </a:rPr>
              <a:t>микрогруппах</a:t>
            </a:r>
            <a:r>
              <a:rPr lang="ru-RU" sz="2000" dirty="0">
                <a:solidFill>
                  <a:schemeClr val="bg1"/>
                </a:solidFill>
              </a:rPr>
              <a:t>. Это позволяет сделать так, чтобы каждый участник получил свой опыт и потренировал умение. 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Данный тип упражнений используется на протяжении всего времени тренинга, обычно в начале тренинга ставятся более простые основные упражнения, во второй половине - более сложные, глубокие. Часто основные упражнения ставят после соответствующей мини-лекции.</a:t>
            </a:r>
          </a:p>
        </p:txBody>
      </p:sp>
    </p:spTree>
    <p:extLst>
      <p:ext uri="{BB962C8B-B14F-4D97-AF65-F5344CB8AC3E}">
        <p14:creationId xmlns:p14="http://schemas.microsoft.com/office/powerpoint/2010/main" val="3949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9265" y="1671484"/>
            <a:ext cx="107564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9265" y="1166843"/>
            <a:ext cx="1105145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C000"/>
                </a:solidFill>
              </a:rPr>
              <a:t>Завершающий этап тренинга</a:t>
            </a:r>
          </a:p>
          <a:p>
            <a:endParaRPr lang="ru-RU" dirty="0"/>
          </a:p>
          <a:p>
            <a:r>
              <a:rPr lang="ru-RU" dirty="0">
                <a:solidFill>
                  <a:schemeClr val="bg1"/>
                </a:solidFill>
              </a:rPr>
              <a:t>В заключительной части подводятся итоги проведенного тренинга, выделяются ключевые моменты и выводы, возможно, включить упражнения на </a:t>
            </a:r>
            <a:r>
              <a:rPr lang="ru-RU" dirty="0" err="1">
                <a:solidFill>
                  <a:schemeClr val="bg1"/>
                </a:solidFill>
              </a:rPr>
              <a:t>саморефлексию</a:t>
            </a:r>
            <a:r>
              <a:rPr lang="ru-RU" dirty="0">
                <a:solidFill>
                  <a:schemeClr val="bg1"/>
                </a:solidFill>
              </a:rPr>
              <a:t>. Последнее упражнение может быть направлено на получение позитивных эмоций, на расслабление, на подготовку к дальнейшей работе. Важные вопросы в конце тренинга: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«Что было важно для вас?».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«Что возьмете с собой в работу? («О чем узнали? При каких условиях это принесет вам нужный результат? Как и когда вы сможете это использовать? Зачем? Что от этого будете иметь лично вы?»).</a:t>
            </a:r>
          </a:p>
        </p:txBody>
      </p:sp>
    </p:spTree>
    <p:extLst>
      <p:ext uri="{BB962C8B-B14F-4D97-AF65-F5344CB8AC3E}">
        <p14:creationId xmlns:p14="http://schemas.microsoft.com/office/powerpoint/2010/main" val="217421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3265" y="599768"/>
            <a:ext cx="699073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Формы работы на </a:t>
            </a:r>
            <a:r>
              <a:rPr lang="ru-RU" sz="2800" dirty="0" smtClean="0">
                <a:solidFill>
                  <a:srgbClr val="FFC000"/>
                </a:solidFill>
              </a:rPr>
              <a:t>тренинге:</a:t>
            </a:r>
            <a:endParaRPr lang="ru-RU" sz="2800" dirty="0">
              <a:solidFill>
                <a:srgbClr val="FFC000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- Со </a:t>
            </a:r>
            <a:r>
              <a:rPr lang="ru-RU" sz="2800" dirty="0">
                <a:solidFill>
                  <a:schemeClr val="bg1"/>
                </a:solidFill>
              </a:rPr>
              <a:t>всей группой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Перед </a:t>
            </a:r>
            <a:r>
              <a:rPr lang="ru-RU" sz="2800" dirty="0">
                <a:solidFill>
                  <a:schemeClr val="bg1"/>
                </a:solidFill>
              </a:rPr>
              <a:t>всей группой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Индивидуальная</a:t>
            </a:r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- В </a:t>
            </a:r>
            <a:r>
              <a:rPr lang="ru-RU" sz="2800" dirty="0">
                <a:solidFill>
                  <a:schemeClr val="bg1"/>
                </a:solidFill>
              </a:rPr>
              <a:t>парах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В </a:t>
            </a:r>
            <a:r>
              <a:rPr lang="ru-RU" sz="2800" dirty="0">
                <a:solidFill>
                  <a:schemeClr val="bg1"/>
                </a:solidFill>
              </a:rPr>
              <a:t>тройках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</a:rPr>
              <a:t>В микро-группах</a:t>
            </a:r>
          </a:p>
          <a:p>
            <a:pPr marL="457200" indent="-457200">
              <a:buFontTx/>
              <a:buChar char="-"/>
            </a:pPr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</a:rPr>
              <a:t>Количество участников тренинга: до 30 человек. Идеально: 10- 15 участников </a:t>
            </a:r>
          </a:p>
          <a:p>
            <a:pPr marL="457200" indent="-457200">
              <a:buFontTx/>
              <a:buChar char="-"/>
            </a:pP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6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724520"/>
              </p:ext>
            </p:extLst>
          </p:nvPr>
        </p:nvGraphicFramePr>
        <p:xfrm>
          <a:off x="1" y="934065"/>
          <a:ext cx="12191999" cy="595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654">
                  <a:extLst>
                    <a:ext uri="{9D8B030D-6E8A-4147-A177-3AD203B41FA5}">
                      <a16:colId xmlns:a16="http://schemas.microsoft.com/office/drawing/2014/main" val="1626078812"/>
                    </a:ext>
                  </a:extLst>
                </a:gridCol>
                <a:gridCol w="5901771">
                  <a:extLst>
                    <a:ext uri="{9D8B030D-6E8A-4147-A177-3AD203B41FA5}">
                      <a16:colId xmlns:a16="http://schemas.microsoft.com/office/drawing/2014/main" val="614854678"/>
                    </a:ext>
                  </a:extLst>
                </a:gridCol>
                <a:gridCol w="3894574">
                  <a:extLst>
                    <a:ext uri="{9D8B030D-6E8A-4147-A177-3AD203B41FA5}">
                      <a16:colId xmlns:a16="http://schemas.microsoft.com/office/drawing/2014/main" val="2018997439"/>
                    </a:ext>
                  </a:extLst>
                </a:gridCol>
              </a:tblGrid>
              <a:tr h="14485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Ролевая игра, розыгрыш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Каждый участник наделяется своей ролью и в ней начинает отрабатывать необходимый в контексте тренинга навык. Необходимо играть свою роль либо по заранее обговоренному, либо по свободному сценарию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Отработка новых моделей поведение</a:t>
                      </a:r>
                    </a:p>
                    <a:p>
                      <a:r>
                        <a:rPr lang="ru-RU" dirty="0" smtClean="0"/>
                        <a:t>Примерка на себя новой роли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432893"/>
                  </a:ext>
                </a:extLst>
              </a:tr>
              <a:tr h="1176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Описание технологий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Ведущий в виде небольшой лекции дает технологию работы с какой-то ситуацией, показывает наиболее эффективные шаги достижение какой-то цели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Лаконичная подача теоретического материала</a:t>
                      </a:r>
                    </a:p>
                    <a:p>
                      <a:r>
                        <a:rPr lang="ru-RU" dirty="0" smtClean="0"/>
                        <a:t>Объяснение новых моделей поведения или мышления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736658"/>
                  </a:ext>
                </a:extLst>
              </a:tr>
              <a:tr h="905364">
                <a:tc>
                  <a:txBody>
                    <a:bodyPr/>
                    <a:lstStyle/>
                    <a:p>
                      <a:r>
                        <a:rPr lang="ru-RU" dirty="0" smtClean="0"/>
                        <a:t>Мозговой штурм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Участники находят максимальное количество идей или вариантов решения задачи, а затем путем специальной процедуры выбирают лучшие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Поиск идей</a:t>
                      </a:r>
                    </a:p>
                    <a:p>
                      <a:r>
                        <a:rPr lang="ru-RU" dirty="0" smtClean="0"/>
                        <a:t>Принятие групповых решений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545261"/>
                  </a:ext>
                </a:extLst>
              </a:tr>
              <a:tr h="1176973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Разминка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Небольшое упражнение, чаще всего носит игровой характера, выполняющий функцию разогрева.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Введение в тему</a:t>
                      </a:r>
                    </a:p>
                    <a:p>
                      <a:r>
                        <a:rPr lang="ru-RU" dirty="0" smtClean="0"/>
                        <a:t>Закрепление темы</a:t>
                      </a:r>
                    </a:p>
                    <a:p>
                      <a:r>
                        <a:rPr lang="ru-RU" dirty="0" err="1" smtClean="0"/>
                        <a:t>Энергетизация</a:t>
                      </a:r>
                      <a:r>
                        <a:rPr lang="ru-RU" dirty="0" smtClean="0"/>
                        <a:t> участников, повышение тонуса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393041"/>
                  </a:ext>
                </a:extLst>
              </a:tr>
              <a:tr h="1216041">
                <a:tc>
                  <a:txBody>
                    <a:bodyPr/>
                    <a:lstStyle/>
                    <a:p>
                      <a:r>
                        <a:rPr lang="ru-RU" dirty="0" smtClean="0"/>
                        <a:t>Тренировка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игровое, чаще всего цикличное упражнение на повторение и отработку узкого действия.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устойчивости, начало превращения новой модели в навык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7924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004658" y="215998"/>
            <a:ext cx="58773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</a:rPr>
              <a:t>МЕТОДЫ И ФОРМЫ РАБОТЫ НА ТРЕНИНГЕ</a:t>
            </a:r>
          </a:p>
        </p:txBody>
      </p:sp>
    </p:spTree>
    <p:extLst>
      <p:ext uri="{BB962C8B-B14F-4D97-AF65-F5344CB8AC3E}">
        <p14:creationId xmlns:p14="http://schemas.microsoft.com/office/powerpoint/2010/main" val="404088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164880"/>
              </p:ext>
            </p:extLst>
          </p:nvPr>
        </p:nvGraphicFramePr>
        <p:xfrm>
          <a:off x="68826" y="0"/>
          <a:ext cx="12123174" cy="6777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250">
                  <a:extLst>
                    <a:ext uri="{9D8B030D-6E8A-4147-A177-3AD203B41FA5}">
                      <a16:colId xmlns:a16="http://schemas.microsoft.com/office/drawing/2014/main" val="158351962"/>
                    </a:ext>
                  </a:extLst>
                </a:gridCol>
                <a:gridCol w="5715925">
                  <a:extLst>
                    <a:ext uri="{9D8B030D-6E8A-4147-A177-3AD203B41FA5}">
                      <a16:colId xmlns:a16="http://schemas.microsoft.com/office/drawing/2014/main" val="176571680"/>
                    </a:ext>
                  </a:extLst>
                </a:gridCol>
                <a:gridCol w="4519999">
                  <a:extLst>
                    <a:ext uri="{9D8B030D-6E8A-4147-A177-3AD203B41FA5}">
                      <a16:colId xmlns:a16="http://schemas.microsoft.com/office/drawing/2014/main" val="2214899416"/>
                    </a:ext>
                  </a:extLst>
                </a:gridCol>
              </a:tblGrid>
              <a:tr h="52023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ОПИСАНИЕ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Для чего нужен данный метод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427467"/>
                  </a:ext>
                </a:extLst>
              </a:tr>
              <a:tr h="2054602"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ситуаций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Ведущий предлагает ситуации, примеры из практики, участники делают ее анализ, ищут причины, стратегии выхода из данных ситуаций, находят эффективные формы поведения. Ситуации могут подготовить и рассказать сами участники из своей практики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Осознание причин неэффективного выхода из ситуаций</a:t>
                      </a:r>
                    </a:p>
                    <a:p>
                      <a:r>
                        <a:rPr lang="ru-RU" dirty="0" smtClean="0"/>
                        <a:t>Нахождение наиболее эффективных выходов из ситуаций</a:t>
                      </a:r>
                    </a:p>
                    <a:p>
                      <a:r>
                        <a:rPr lang="ru-RU" dirty="0" smtClean="0"/>
                        <a:t>Сравнение предложенных выходов и моделей со своими установками и вариантами решения ситуаций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674246"/>
                  </a:ext>
                </a:extLst>
              </a:tr>
              <a:tr h="933910"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кейсов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Ведущий предлагает группе описание абстрактной или реальной ситуации по теме тренинга с вариантами решения или без вариантов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Нахождение выхода из сложных рабочих ситуаций</a:t>
                      </a:r>
                    </a:p>
                    <a:p>
                      <a:r>
                        <a:rPr lang="ru-RU" dirty="0" smtClean="0"/>
                        <a:t>Принятие командных решений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585572"/>
                  </a:ext>
                </a:extLst>
              </a:tr>
              <a:tr h="1214083">
                <a:tc>
                  <a:txBody>
                    <a:bodyPr/>
                    <a:lstStyle/>
                    <a:p>
                      <a:r>
                        <a:rPr lang="ru-RU" dirty="0" smtClean="0"/>
                        <a:t>Дискуссия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Совместное обсуждение какого-либо спорного вопроса по теме тренинга, позволяющее прояснить (возможно, изменить) мнения, позиции и установки участников группы в процессе непосредственного общения.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Осознание позиций относительно темы дискуссии</a:t>
                      </a:r>
                    </a:p>
                    <a:p>
                      <a:r>
                        <a:rPr lang="ru-RU" dirty="0" smtClean="0"/>
                        <a:t>Возможность услышать другие позиции и доказать свою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601186"/>
                  </a:ext>
                </a:extLst>
              </a:tr>
              <a:tr h="2054602">
                <a:tc>
                  <a:txBody>
                    <a:bodyPr/>
                    <a:lstStyle/>
                    <a:p>
                      <a:r>
                        <a:rPr lang="ru-RU" dirty="0" smtClean="0"/>
                        <a:t>Деловая игра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Смоделированная рабочая ситуация, где есть возможность проанализировать имеющиеся модели поведения, установки и навыки, и попробовать новые, которые только что получены на тренинге. Обычно предполагает наличие нескольких участников, при этом наполняется типичными для этой ситуации ритуалами и имитацией оборудования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Отработка новых навыков и моделей</a:t>
                      </a:r>
                    </a:p>
                    <a:p>
                      <a:r>
                        <a:rPr lang="ru-RU" dirty="0" smtClean="0"/>
                        <a:t>Анализ привычных форм решения задач</a:t>
                      </a:r>
                    </a:p>
                    <a:p>
                      <a:r>
                        <a:rPr lang="ru-RU" dirty="0" smtClean="0"/>
                        <a:t>Общение и взаимодействие участников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37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76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848779"/>
              </p:ext>
            </p:extLst>
          </p:nvPr>
        </p:nvGraphicFramePr>
        <p:xfrm>
          <a:off x="88490" y="0"/>
          <a:ext cx="12103510" cy="689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987">
                  <a:extLst>
                    <a:ext uri="{9D8B030D-6E8A-4147-A177-3AD203B41FA5}">
                      <a16:colId xmlns:a16="http://schemas.microsoft.com/office/drawing/2014/main" val="2164283015"/>
                    </a:ext>
                  </a:extLst>
                </a:gridCol>
                <a:gridCol w="5034117">
                  <a:extLst>
                    <a:ext uri="{9D8B030D-6E8A-4147-A177-3AD203B41FA5}">
                      <a16:colId xmlns:a16="http://schemas.microsoft.com/office/drawing/2014/main" val="1502886966"/>
                    </a:ext>
                  </a:extLst>
                </a:gridCol>
                <a:gridCol w="5427406">
                  <a:extLst>
                    <a:ext uri="{9D8B030D-6E8A-4147-A177-3AD203B41FA5}">
                      <a16:colId xmlns:a16="http://schemas.microsoft.com/office/drawing/2014/main" val="603464199"/>
                    </a:ext>
                  </a:extLst>
                </a:gridCol>
              </a:tblGrid>
              <a:tr h="1227344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Получение и дача обратной связи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игровой или деловой форме участники дают друг другу обратную связь и получают ее. Тренер может присоединиться и также давать обратную связь участникам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Коррекция собственного поведения</a:t>
                      </a:r>
                    </a:p>
                    <a:p>
                      <a:r>
                        <a:rPr lang="ru-RU" dirty="0" smtClean="0"/>
                        <a:t>Сравнение себя с другими людьми</a:t>
                      </a:r>
                    </a:p>
                    <a:p>
                      <a:r>
                        <a:rPr lang="ru-RU" dirty="0" smtClean="0"/>
                        <a:t>Умение давать обратную связь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083306"/>
                  </a:ext>
                </a:extLst>
              </a:tr>
              <a:tr h="1781327">
                <a:tc>
                  <a:txBody>
                    <a:bodyPr/>
                    <a:lstStyle/>
                    <a:p>
                      <a:r>
                        <a:rPr lang="ru-RU" dirty="0" smtClean="0"/>
                        <a:t>Медитация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Погружение участников в другую ситуацию, реальную или нереальную картину мира с помощью речевых визуализаций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Возможность увидеть ситуацию гипотетически</a:t>
                      </a:r>
                    </a:p>
                    <a:p>
                      <a:r>
                        <a:rPr lang="ru-RU" dirty="0" smtClean="0"/>
                        <a:t>Развитие воображения, объективности представления</a:t>
                      </a:r>
                    </a:p>
                    <a:p>
                      <a:r>
                        <a:rPr lang="ru-RU" dirty="0" smtClean="0"/>
                        <a:t>Расслабление и снятие напряжения</a:t>
                      </a:r>
                    </a:p>
                    <a:p>
                      <a:r>
                        <a:rPr lang="ru-RU" dirty="0" smtClean="0"/>
                        <a:t>Внушение на подсознательный уровень нового материала, снятие сопротивление к новому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43031"/>
                  </a:ext>
                </a:extLst>
              </a:tr>
              <a:tr h="1510577"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Телесные и танцевальные методы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Отработка навыков на телесном уровне, где есть возможность буквально прочувствовать совершаемое действие. Участники, иногда достаточно плотно взаимодействуют друг с другом, им приходится раскрепощаться телесно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Сплочение участников</a:t>
                      </a:r>
                    </a:p>
                    <a:p>
                      <a:r>
                        <a:rPr lang="ru-RU" dirty="0" smtClean="0"/>
                        <a:t>Снятие напряжения Освоение новых моделей поведения</a:t>
                      </a:r>
                    </a:p>
                    <a:p>
                      <a:r>
                        <a:rPr lang="ru-RU" dirty="0" smtClean="0"/>
                        <a:t>Перевод восприятия с уровня сознания на телесный уровень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477547"/>
                  </a:ext>
                </a:extLst>
              </a:tr>
              <a:tr h="849563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арт-терапии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Участники рисуют, занимаются индивидуальным или групповым творчеством.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творческого подхода к решению бизнес-задач</a:t>
                      </a:r>
                    </a:p>
                    <a:p>
                      <a:r>
                        <a:rPr lang="ru-RU" dirty="0" smtClean="0"/>
                        <a:t>Сплочение участников</a:t>
                      </a:r>
                    </a:p>
                    <a:p>
                      <a:r>
                        <a:rPr lang="ru-RU" dirty="0" smtClean="0"/>
                        <a:t>Снятие «</a:t>
                      </a:r>
                      <a:r>
                        <a:rPr lang="ru-RU" dirty="0" err="1" smtClean="0"/>
                        <a:t>зашоренности</a:t>
                      </a:r>
                      <a:r>
                        <a:rPr lang="ru-RU" dirty="0" smtClean="0"/>
                        <a:t>» взглядов и установок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389234"/>
                  </a:ext>
                </a:extLst>
              </a:tr>
              <a:tr h="1114978">
                <a:tc>
                  <a:txBody>
                    <a:bodyPr/>
                    <a:lstStyle/>
                    <a:p>
                      <a:r>
                        <a:rPr lang="ru-RU" dirty="0" smtClean="0"/>
                        <a:t>Фоновый тренинг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Участнику индивидуально дается задание, которое он выполняет фоном в процессе всего или части тренинга и решает личные задачи, помогая облегчить прохождение тренинга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Личностный рост и повышение личной эффективности участников</a:t>
                      </a:r>
                    </a:p>
                    <a:p>
                      <a:r>
                        <a:rPr lang="ru-RU" dirty="0" smtClean="0"/>
                        <a:t>Освоение новых установок и моделей поведения 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910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463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3738" y="442140"/>
            <a:ext cx="4012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</a:rPr>
              <a:t>Стадии развития группы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136" y="965360"/>
            <a:ext cx="111989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Групповая динамика — это развитие или движение группы, обусловленное взаимодействием членов группы, их взаимоотношениями с тренером, а также внешними факторами.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Управление групповой динамикой – один из важнейших и наиболее</a:t>
            </a:r>
          </a:p>
          <a:p>
            <a:r>
              <a:rPr lang="ru-RU" sz="2400" dirty="0">
                <a:solidFill>
                  <a:schemeClr val="bg1"/>
                </a:solidFill>
              </a:rPr>
              <a:t>сложных аспектов деятельности тренера. Именно работа с группой вызывает больше всего вопросов и затруднений как в ходе обучения, так и в процессе ведения семинара. Игнорирование фаз и особенностей взаимодействия внутри группы и сведение семинаров к последовательности упражнений может привести к резкому падению качества образовательного процесса. Ведь за счет сплоченности участников, создания атмосферы комфорта и поддержки обучение проходит более эффективно.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 </a:t>
            </a:r>
            <a:r>
              <a:rPr lang="ru-RU" sz="2400" dirty="0">
                <a:solidFill>
                  <a:schemeClr val="bg1"/>
                </a:solidFill>
              </a:rPr>
              <a:t>реальности выделить стадии очень сложно, ведь одна группа никогда не будет похожа на другую, процессы, характеризующие одну группу, могут быть абсолютно незаметны в другой. Однако существуют определенные закономерности. Выделяются четыре основные фазы развития группы</a:t>
            </a:r>
          </a:p>
        </p:txBody>
      </p:sp>
    </p:spTree>
    <p:extLst>
      <p:ext uri="{BB962C8B-B14F-4D97-AF65-F5344CB8AC3E}">
        <p14:creationId xmlns:p14="http://schemas.microsoft.com/office/powerpoint/2010/main" val="27588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717" y="587082"/>
            <a:ext cx="10215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Методы </a:t>
            </a:r>
            <a:r>
              <a:rPr lang="ru-RU" sz="2400" dirty="0" smtClean="0">
                <a:solidFill>
                  <a:schemeClr val="bg1"/>
                </a:solidFill>
              </a:rPr>
              <a:t>обучения– </a:t>
            </a:r>
            <a:r>
              <a:rPr lang="ru-RU" sz="2400" dirty="0">
                <a:solidFill>
                  <a:schemeClr val="bg1"/>
                </a:solidFill>
              </a:rPr>
              <a:t>процесс взаимодействия между учителем и учениками, в результате которого происходит передача и усвоение знаний, умений и навыков, предусмотренных содержанием </a:t>
            </a:r>
            <a:r>
              <a:rPr lang="ru-RU" sz="2400" dirty="0" smtClean="0">
                <a:solidFill>
                  <a:schemeClr val="bg1"/>
                </a:solidFill>
              </a:rPr>
              <a:t>обучения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775" y="2094271"/>
            <a:ext cx="7812888" cy="413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0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53961"/>
            <a:ext cx="9714271" cy="575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73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6737" y="225830"/>
            <a:ext cx="6638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</a:rPr>
              <a:t>Метаморфическая типология участников</a:t>
            </a: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" r="178"/>
          <a:stretch/>
        </p:blipFill>
        <p:spPr>
          <a:xfrm>
            <a:off x="156943" y="749050"/>
            <a:ext cx="5299588" cy="57912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542" y="749050"/>
            <a:ext cx="621398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22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143" y="419249"/>
            <a:ext cx="1182820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C000"/>
                </a:solidFill>
              </a:rPr>
              <a:t>Кто такой тренер</a:t>
            </a:r>
            <a:r>
              <a:rPr lang="ru-RU" sz="3200" b="1" dirty="0" smtClean="0">
                <a:solidFill>
                  <a:srgbClr val="FFC000"/>
                </a:solidFill>
              </a:rPr>
              <a:t>?</a:t>
            </a:r>
          </a:p>
          <a:p>
            <a:pPr algn="ctr"/>
            <a:endParaRPr lang="ru-RU" sz="3200" b="1" dirty="0">
              <a:solidFill>
                <a:srgbClr val="FFC000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В неформальном образовании нет понятия «учитель» или «воспитатель», здесь оперируют терминами «тренер», «модератор», «</a:t>
            </a:r>
            <a:r>
              <a:rPr lang="ru-RU" sz="2000" dirty="0" err="1">
                <a:solidFill>
                  <a:schemeClr val="bg1"/>
                </a:solidFill>
              </a:rPr>
              <a:t>фасилитатор</a:t>
            </a:r>
            <a:r>
              <a:rPr lang="ru-RU" sz="2000" dirty="0" smtClean="0">
                <a:solidFill>
                  <a:schemeClr val="bg1"/>
                </a:solidFill>
              </a:rPr>
              <a:t>».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Нами используется понятие «тренер», поэтому разберемся, кто он такой. </a:t>
            </a:r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>
                <a:solidFill>
                  <a:schemeClr val="bg1"/>
                </a:solidFill>
              </a:rPr>
              <a:t>неформальном образовании отношение к обучаемому и понимание самого процесса обучения другие. Тренер не просто помогает участнику, тренер формирует образовательный процесс на основе потребностей участников. При этом тренер по статусу не находится выше участника, тренер – наравне с участником. Принцип равенства касается не только диады участник – тренер, но и взаимоотношений в ракурсе участник – участник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Таким образом, задача тренера – услышать участника, понять его образовательные интересы и создать такие условия, в которых потребности каждого одинаково значимы и в которых каждый участник и группа в целом интенсивно работают на достижение поставленных образовательных целей. Тренер не учит, а создает условия для эффективного учебного процесса участников, вместе с ними отслеживает динамику развития их образовательных целей и корректирует образовательное окружение.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73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8089" y="108155"/>
            <a:ext cx="1116944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</a:rPr>
              <a:t>Психологические особенности личности </a:t>
            </a:r>
            <a:r>
              <a:rPr lang="ru-RU" sz="2400" b="1" dirty="0" smtClean="0">
                <a:solidFill>
                  <a:srgbClr val="FFC000"/>
                </a:solidFill>
              </a:rPr>
              <a:t>тренера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 </a:t>
            </a:r>
            <a:r>
              <a:rPr lang="ru-RU" sz="2400" b="1" dirty="0">
                <a:solidFill>
                  <a:srgbClr val="FFC000"/>
                </a:solidFill>
              </a:rPr>
              <a:t>Личностные черты 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• </a:t>
            </a:r>
            <a:r>
              <a:rPr lang="ru-RU" sz="2400" dirty="0">
                <a:solidFill>
                  <a:schemeClr val="bg1"/>
                </a:solidFill>
              </a:rPr>
              <a:t>концентрация на участнике тренинга, желание и способность ему помочь;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• </a:t>
            </a:r>
            <a:r>
              <a:rPr lang="ru-RU" sz="2400" dirty="0">
                <a:solidFill>
                  <a:schemeClr val="bg1"/>
                </a:solidFill>
              </a:rPr>
              <a:t>гибкость и терпимость к различным проявлениям участника;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• </a:t>
            </a:r>
            <a:r>
              <a:rPr lang="ru-RU" sz="2400" dirty="0" err="1">
                <a:solidFill>
                  <a:schemeClr val="bg1"/>
                </a:solidFill>
              </a:rPr>
              <a:t>эмпатичность</a:t>
            </a:r>
            <a:r>
              <a:rPr lang="ru-RU" sz="2400" dirty="0">
                <a:solidFill>
                  <a:schemeClr val="bg1"/>
                </a:solidFill>
              </a:rPr>
              <a:t>, восприимчивость, способность создавать атмосферу эмоционального комфорта и доброжелательности во время занятий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• аутентичность поведения, т. е. способность предъявлять группе подлинные эмоции и переживания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• энтузиазм и оптимизм, вера в способности участников группы к изменению и развитию;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• </a:t>
            </a:r>
            <a:r>
              <a:rPr lang="ru-RU" sz="2400" dirty="0">
                <a:solidFill>
                  <a:schemeClr val="bg1"/>
                </a:solidFill>
              </a:rPr>
              <a:t>уравновешенность, терпимость к фрустрации и неопределенности, высокий уровень личностной </a:t>
            </a:r>
            <a:r>
              <a:rPr lang="ru-RU" sz="2400" dirty="0" err="1">
                <a:solidFill>
                  <a:schemeClr val="bg1"/>
                </a:solidFill>
              </a:rPr>
              <a:t>саморегуляции</a:t>
            </a:r>
            <a:r>
              <a:rPr lang="ru-RU" sz="2400" dirty="0">
                <a:solidFill>
                  <a:schemeClr val="bg1"/>
                </a:solidFill>
              </a:rPr>
              <a:t>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• </a:t>
            </a:r>
            <a:r>
              <a:rPr lang="ru-RU" sz="2400" dirty="0">
                <a:solidFill>
                  <a:schemeClr val="bg1"/>
                </a:solidFill>
              </a:rPr>
              <a:t>уверенность в себе, позитивное </a:t>
            </a:r>
            <a:r>
              <a:rPr lang="ru-RU" sz="2400" dirty="0" err="1">
                <a:solidFill>
                  <a:schemeClr val="bg1"/>
                </a:solidFill>
              </a:rPr>
              <a:t>самоотношение</a:t>
            </a:r>
            <a:r>
              <a:rPr lang="ru-RU" sz="2400" dirty="0">
                <a:solidFill>
                  <a:schemeClr val="bg1"/>
                </a:solidFill>
              </a:rPr>
              <a:t>, адекватная самооценка; • осознание собственных конфликтных областей, потребностей, мотивов;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• </a:t>
            </a:r>
            <a:r>
              <a:rPr lang="ru-RU" sz="2400" dirty="0">
                <a:solidFill>
                  <a:schemeClr val="bg1"/>
                </a:solidFill>
              </a:rPr>
              <a:t>богатое воображение, интуиция;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• </a:t>
            </a:r>
            <a:r>
              <a:rPr lang="ru-RU" sz="2400" dirty="0">
                <a:solidFill>
                  <a:schemeClr val="bg1"/>
                </a:solidFill>
              </a:rPr>
              <a:t>высокий уровень интеллекта.</a:t>
            </a:r>
          </a:p>
        </p:txBody>
      </p:sp>
    </p:spTree>
    <p:extLst>
      <p:ext uri="{BB962C8B-B14F-4D97-AF65-F5344CB8AC3E}">
        <p14:creationId xmlns:p14="http://schemas.microsoft.com/office/powerpoint/2010/main" val="131425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278" y="417389"/>
            <a:ext cx="1046152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C000"/>
                </a:solidFill>
              </a:rPr>
              <a:t>Психологические особенности личности </a:t>
            </a:r>
            <a:r>
              <a:rPr lang="ru-RU" sz="3200" b="1" dirty="0" smtClean="0">
                <a:solidFill>
                  <a:srgbClr val="FFC000"/>
                </a:solidFill>
              </a:rPr>
              <a:t>тренера</a:t>
            </a:r>
          </a:p>
          <a:p>
            <a:endParaRPr lang="ru-RU" sz="2400" dirty="0">
              <a:solidFill>
                <a:srgbClr val="FFC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Кроме </a:t>
            </a:r>
            <a:r>
              <a:rPr lang="ru-RU" sz="2400" dirty="0">
                <a:solidFill>
                  <a:schemeClr val="bg1"/>
                </a:solidFill>
              </a:rPr>
              <a:t>личностных качеств руководителю тренинга важно обладать и определенными навыками групповой работы: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-сплочения </a:t>
            </a:r>
            <a:r>
              <a:rPr lang="ru-RU" sz="2400" dirty="0">
                <a:solidFill>
                  <a:schemeClr val="bg1"/>
                </a:solidFill>
              </a:rPr>
              <a:t>группы;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-проведения </a:t>
            </a:r>
            <a:r>
              <a:rPr lang="ru-RU" sz="2400" dirty="0">
                <a:solidFill>
                  <a:schemeClr val="bg1"/>
                </a:solidFill>
              </a:rPr>
              <a:t>разминок, ролевых и психотехнических игр;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-ведения </a:t>
            </a:r>
            <a:r>
              <a:rPr lang="ru-RU" sz="2400" dirty="0">
                <a:solidFill>
                  <a:schemeClr val="bg1"/>
                </a:solidFill>
              </a:rPr>
              <a:t>дискуссии;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-повышения </a:t>
            </a:r>
            <a:r>
              <a:rPr lang="ru-RU" sz="2400" dirty="0">
                <a:solidFill>
                  <a:schemeClr val="bg1"/>
                </a:solidFill>
              </a:rPr>
              <a:t>мотивации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 -устранения </a:t>
            </a:r>
            <a:r>
              <a:rPr lang="ru-RU" sz="2400" dirty="0">
                <a:solidFill>
                  <a:schemeClr val="bg1"/>
                </a:solidFill>
              </a:rPr>
              <a:t>возражения;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-обратной </a:t>
            </a:r>
            <a:r>
              <a:rPr lang="ru-RU" sz="2400" dirty="0">
                <a:solidFill>
                  <a:schemeClr val="bg1"/>
                </a:solidFill>
              </a:rPr>
              <a:t>связи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 -общения </a:t>
            </a:r>
            <a:r>
              <a:rPr lang="ru-RU" sz="2400" dirty="0">
                <a:solidFill>
                  <a:schemeClr val="bg1"/>
                </a:solidFill>
              </a:rPr>
              <a:t>с «трудными клиентами</a:t>
            </a:r>
            <a:r>
              <a:rPr lang="ru-RU" sz="2400" dirty="0" smtClean="0">
                <a:solidFill>
                  <a:schemeClr val="bg1"/>
                </a:solidFill>
              </a:rPr>
              <a:t>».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1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354" y="1219547"/>
            <a:ext cx="5594554" cy="51124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2009" y="333986"/>
            <a:ext cx="5603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Критерии эффективности тренинга </a:t>
            </a:r>
          </a:p>
        </p:txBody>
      </p:sp>
    </p:spTree>
    <p:extLst>
      <p:ext uri="{BB962C8B-B14F-4D97-AF65-F5344CB8AC3E}">
        <p14:creationId xmlns:p14="http://schemas.microsoft.com/office/powerpoint/2010/main" val="256884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2722" y="145983"/>
            <a:ext cx="1043202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C000"/>
                </a:solidFill>
              </a:rPr>
              <a:t>Критерии эффективности тренинга </a:t>
            </a:r>
            <a:endParaRPr lang="ru-RU" sz="3200" dirty="0" smtClean="0">
              <a:solidFill>
                <a:srgbClr val="FFC000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Снижение </a:t>
            </a:r>
            <a:r>
              <a:rPr lang="ru-RU" sz="2400" dirty="0">
                <a:solidFill>
                  <a:schemeClr val="bg1"/>
                </a:solidFill>
              </a:rPr>
              <a:t>эгоцентрических позиций в поведении участников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</a:rPr>
              <a:t>Обострение социальной чувствительности (снижение коммуникационных барьеров по отношению к другим людям).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Ослабление </a:t>
            </a:r>
            <a:r>
              <a:rPr lang="ru-RU" sz="2400" dirty="0">
                <a:solidFill>
                  <a:schemeClr val="bg1"/>
                </a:solidFill>
              </a:rPr>
              <a:t>действия защитных механизмов (меньшая боязнь преодоления стереотипов, большее самораскрытие).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Повышение </a:t>
            </a:r>
            <a:r>
              <a:rPr lang="ru-RU" sz="2400" dirty="0">
                <a:solidFill>
                  <a:schemeClr val="bg1"/>
                </a:solidFill>
              </a:rPr>
              <a:t>чувства ответственности за свои слова и поступки.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Объективизация поведения участников. У каждого повышается адекватность само- и </a:t>
            </a:r>
            <a:r>
              <a:rPr lang="ru-RU" sz="2400" dirty="0" err="1">
                <a:solidFill>
                  <a:schemeClr val="bg1"/>
                </a:solidFill>
              </a:rPr>
              <a:t>взаимооценки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Актуализация творческого потенциала участников.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Появление </a:t>
            </a:r>
            <a:r>
              <a:rPr lang="ru-RU" sz="2400" dirty="0">
                <a:solidFill>
                  <a:schemeClr val="bg1"/>
                </a:solidFill>
              </a:rPr>
              <a:t>субъективного ощущения легкости в конце занятий и в конце всего курса.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Развитие </a:t>
            </a:r>
            <a:r>
              <a:rPr lang="ru-RU" sz="2400" dirty="0">
                <a:solidFill>
                  <a:schemeClr val="bg1"/>
                </a:solidFill>
              </a:rPr>
              <a:t>самодостаточности группы.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Повышение </a:t>
            </a:r>
            <a:r>
              <a:rPr lang="ru-RU" sz="2400" dirty="0">
                <a:solidFill>
                  <a:schemeClr val="bg1"/>
                </a:solidFill>
              </a:rPr>
              <a:t>эффективности групповой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0331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4746" y="551209"/>
            <a:ext cx="64977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Контакты 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9331" y="1470129"/>
            <a:ext cx="837907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Региональный </a:t>
            </a:r>
            <a:r>
              <a:rPr lang="ru-RU" sz="2400" b="1" dirty="0">
                <a:solidFill>
                  <a:schemeClr val="bg1"/>
                </a:solidFill>
              </a:rPr>
              <a:t>м</a:t>
            </a:r>
            <a:r>
              <a:rPr lang="ru-RU" sz="2400" b="1" dirty="0" smtClean="0">
                <a:solidFill>
                  <a:schemeClr val="bg1"/>
                </a:solidFill>
              </a:rPr>
              <a:t>одельный центр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@</a:t>
            </a:r>
            <a:r>
              <a:rPr lang="en-US" sz="2400" b="1" dirty="0" err="1" smtClean="0">
                <a:solidFill>
                  <a:schemeClr val="bg1"/>
                </a:solidFill>
              </a:rPr>
              <a:t>rmc_chr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err="1" smtClean="0">
                <a:solidFill>
                  <a:schemeClr val="bg1"/>
                </a:solidFill>
              </a:rPr>
              <a:t>rmc-chr@mail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r>
              <a:rPr lang="en-US" sz="2400" b="1" dirty="0" err="1" smtClean="0">
                <a:solidFill>
                  <a:schemeClr val="bg1"/>
                </a:solidFill>
              </a:rPr>
              <a:t>ru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Руководитель РМЦ </a:t>
            </a:r>
            <a:r>
              <a:rPr lang="ru-RU" sz="2400" b="1" dirty="0" err="1" smtClean="0">
                <a:solidFill>
                  <a:schemeClr val="bg1"/>
                </a:solidFill>
              </a:rPr>
              <a:t>Ахъядов</a:t>
            </a:r>
            <a:r>
              <a:rPr lang="ru-RU" sz="2400" b="1" dirty="0" smtClean="0">
                <a:solidFill>
                  <a:schemeClr val="bg1"/>
                </a:solidFill>
              </a:rPr>
              <a:t> Абдул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+7 928 949 09 99</a:t>
            </a: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Педагог социально- педагогического направления </a:t>
            </a: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Матыева</a:t>
            </a:r>
            <a:r>
              <a:rPr lang="ru-RU" sz="2400" b="1" dirty="0" smtClean="0">
                <a:solidFill>
                  <a:schemeClr val="bg1"/>
                </a:solidFill>
              </a:rPr>
              <a:t> Алина +7 928 476 66 08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m</a:t>
            </a:r>
            <a:r>
              <a:rPr lang="en-US" sz="2400" b="1" dirty="0" smtClean="0">
                <a:solidFill>
                  <a:schemeClr val="bg1"/>
                </a:solidFill>
              </a:rPr>
              <a:t>atieva-alina88@yandex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r>
              <a:rPr lang="en-US" sz="2400" b="1" dirty="0" err="1" smtClean="0">
                <a:solidFill>
                  <a:schemeClr val="bg1"/>
                </a:solidFill>
              </a:rPr>
              <a:t>ru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endParaRPr lang="ru-RU" sz="2400" b="1" dirty="0" smtClean="0">
              <a:solidFill>
                <a:srgbClr val="FFC000"/>
              </a:solidFill>
            </a:endParaRPr>
          </a:p>
          <a:p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C62C66-FC08-4885-B0D3-FDF70D472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3" y="263237"/>
            <a:ext cx="1315288" cy="1153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7714" y="1388287"/>
            <a:ext cx="13560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Региональный модельный центр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Чеченской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3505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458" y="1091381"/>
            <a:ext cx="113365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Цель тренинга- конкретный ожидаемый результат от проведенного тренинга. Что мы будем иметь после проведенного тренинга.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Задачи –совокупность конкретных действий, которые тренер вместе с группой должен совершить для достижения поставленной цели.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Невозможно достичь цели, если она поставлена нереалистично, неадекватно желаемому результату, или вследствие неверной оценки и интерпретации потребностей, которые должны быть удовлетворены. Именно поэтому определение целей любого тренинга начинается с самого тщательного выявления потребностей заказчика и постановки конкретных задач, которых планируется достигнуть. Если речь идет о бизнес-тренинге, задачи будут формулироваться как перечисление того, что выпускники тренинга должны будут знать и уметь по завершении </a:t>
            </a:r>
            <a:r>
              <a:rPr lang="ru-RU" dirty="0" err="1">
                <a:solidFill>
                  <a:schemeClr val="bg1"/>
                </a:solidFill>
              </a:rPr>
              <a:t>тренингового</a:t>
            </a:r>
            <a:r>
              <a:rPr lang="ru-RU" dirty="0">
                <a:solidFill>
                  <a:schemeClr val="bg1"/>
                </a:solidFill>
              </a:rPr>
              <a:t> курса. Само собой разумеется, что эти задачи должны быть необходимы или полезны для удовлетворения именно тех потребностей бизнеса, которые были заявлены заказчиком и сформулировали цели тренинга. Научить персонал чему-то, пусть и полезному, но не для достижения актуальных и долгосрочных целей компании, это вряд ли то, что возымеет хороший эффект.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6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484" y="678426"/>
            <a:ext cx="1216250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Цели и задачи тренинга должны быть не только четко сформулированными и принципиально достижимыми, но и измеримыми в той или иной форме, иначе у вас не окажется четкого критерия для оценки эффективности тренинга. Если речь идет о тренинге личностного роста, такой критерий вряд ли можно создать, и придется пользоваться качественной оценкой.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Следует понимать, что главный критерий достижения целей проведенного тренинга это то, насколько успешно выпускник </a:t>
            </a:r>
            <a:r>
              <a:rPr lang="ru-RU" dirty="0" err="1">
                <a:solidFill>
                  <a:schemeClr val="bg1"/>
                </a:solidFill>
              </a:rPr>
              <a:t>тренинговой</a:t>
            </a:r>
            <a:r>
              <a:rPr lang="ru-RU" dirty="0">
                <a:solidFill>
                  <a:schemeClr val="bg1"/>
                </a:solidFill>
              </a:rPr>
              <a:t> программы может использовать полученные на тренинге знания, умения и навыки в своей реальной жизни, в частности, в профессиональной деятельности – а следовательно, насколько вся проделанная </a:t>
            </a:r>
            <a:r>
              <a:rPr lang="ru-RU" dirty="0" err="1">
                <a:solidFill>
                  <a:schemeClr val="bg1"/>
                </a:solidFill>
              </a:rPr>
              <a:t>тренинговая</a:t>
            </a:r>
            <a:r>
              <a:rPr lang="ru-RU" dirty="0">
                <a:solidFill>
                  <a:schemeClr val="bg1"/>
                </a:solidFill>
              </a:rPr>
              <a:t> работа послужила на пользу бизнесу в целом.  Даже если человек показал блестящие результаты на стадии завершения тренинга, легко и правильно выполняя все тестовые и практические задания, но неспособен или не стремится пользоваться полученным опытом для решения реальных задач впоследствии, очевидно, что польза от всего этого стремится к нулю.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Цель определяет, какими знаниями, умения, навыками должен обладать ученик, или как должно измениться его поведение к концу обучения. Цель формулируется как действие, процесс, состояние или компетенции, выступающие в качестве результата действий обучаемого. Например, Применять (обеспечить применение) … Рассчитывать стоимость … Обеспечить владение техникой … Парировать возражения и претензии … Обслуживать …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Обычно выделяют одну главную цель и разбивают ее на специфические задачи, детализирующие то, к чему должен прийти учащийся.</a:t>
            </a:r>
          </a:p>
        </p:txBody>
      </p:sp>
    </p:spTree>
    <p:extLst>
      <p:ext uri="{BB962C8B-B14F-4D97-AF65-F5344CB8AC3E}">
        <p14:creationId xmlns:p14="http://schemas.microsoft.com/office/powerpoint/2010/main" val="155092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C62C66-FC08-4885-B0D3-FDF70D472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3" y="524354"/>
            <a:ext cx="1315288" cy="11537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832" y="1717433"/>
            <a:ext cx="13560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Региональный модельный центр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Чеченской Республики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8232" y="1869833"/>
            <a:ext cx="13560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Региональный модельный центр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Чеченской Республики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19022" y="1168538"/>
            <a:ext cx="4134463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Пассивный метод </a:t>
            </a:r>
            <a:r>
              <a:rPr lang="ru-RU" sz="2000" dirty="0" smtClean="0">
                <a:solidFill>
                  <a:schemeClr val="bg1"/>
                </a:solidFill>
              </a:rPr>
              <a:t>обучения- это форма </a:t>
            </a:r>
            <a:r>
              <a:rPr lang="ru-RU" sz="2000" dirty="0">
                <a:solidFill>
                  <a:schemeClr val="bg1"/>
                </a:solidFill>
              </a:rPr>
              <a:t>взаимодействия </a:t>
            </a:r>
            <a:r>
              <a:rPr lang="ru-RU" sz="2000" dirty="0" smtClean="0">
                <a:solidFill>
                  <a:schemeClr val="bg1"/>
                </a:solidFill>
              </a:rPr>
              <a:t>учащихся </a:t>
            </a:r>
            <a:r>
              <a:rPr lang="ru-RU" sz="2000" dirty="0">
                <a:solidFill>
                  <a:schemeClr val="bg1"/>
                </a:solidFill>
              </a:rPr>
              <a:t>и учителя, в которой учитель является основным действующим лицом и управляющим ходом урока, а учащиеся выступают в роли пассивных слушателей, подчиненных директивам учителя. Связь учителя с учащимися в пассивных уроках осуществляется посредством опросов, самостоятельных, контрольных работ, тестов и т. д.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915" t="2586" r="2205" b="4861"/>
          <a:stretch/>
        </p:blipFill>
        <p:spPr>
          <a:xfrm>
            <a:off x="5683046" y="1140558"/>
            <a:ext cx="5948516" cy="43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1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933/00017c4a-52420478/hello_html_161b04c8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922" y="1307691"/>
            <a:ext cx="5806325" cy="436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f.ppt-online.org/files1/slide/l/L41xXKzakOHTnhwlAqi3oFZPbvYRVGeBUyD0QC/slide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77" t="21502" r="907" b="539"/>
          <a:stretch/>
        </p:blipFill>
        <p:spPr bwMode="auto">
          <a:xfrm>
            <a:off x="825909" y="1307691"/>
            <a:ext cx="5288014" cy="436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03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2.arhivurokov.ru/multiurok/html/2018/02/04/s_5a77095104dbf/822044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0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83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61" b="1362"/>
          <a:stretch/>
        </p:blipFill>
        <p:spPr>
          <a:xfrm>
            <a:off x="904568" y="0"/>
            <a:ext cx="9979742" cy="676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87" y="78658"/>
            <a:ext cx="10677832" cy="669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7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C62C66-FC08-4885-B0D3-FDF70D472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2" y="239013"/>
            <a:ext cx="1061143" cy="9308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688" y="1169831"/>
            <a:ext cx="13102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Региональный модельный центр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Чеченской Республики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04524" y="704422"/>
            <a:ext cx="10500852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solidFill>
                  <a:schemeClr val="bg1"/>
                </a:solidFill>
              </a:rPr>
              <a:t>Трениро́вка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тре́нинг</a:t>
            </a:r>
            <a:r>
              <a:rPr lang="ru-RU" sz="2800" dirty="0">
                <a:solidFill>
                  <a:schemeClr val="bg1"/>
                </a:solidFill>
              </a:rPr>
              <a:t> (англ. </a:t>
            </a:r>
            <a:r>
              <a:rPr lang="ru-RU" sz="2800" dirty="0" err="1">
                <a:solidFill>
                  <a:schemeClr val="bg1"/>
                </a:solidFill>
              </a:rPr>
              <a:t>training</a:t>
            </a:r>
            <a:r>
              <a:rPr lang="ru-RU" sz="2800" dirty="0">
                <a:solidFill>
                  <a:schemeClr val="bg1"/>
                </a:solidFill>
              </a:rPr>
              <a:t> от </a:t>
            </a:r>
            <a:r>
              <a:rPr lang="ru-RU" sz="2800" dirty="0" err="1">
                <a:solidFill>
                  <a:schemeClr val="bg1"/>
                </a:solidFill>
              </a:rPr>
              <a:t>train</a:t>
            </a:r>
            <a:r>
              <a:rPr lang="ru-RU" sz="2800" dirty="0">
                <a:solidFill>
                  <a:schemeClr val="bg1"/>
                </a:solidFill>
              </a:rPr>
              <a:t> «обучать, воспитывать») — метод активного обучения, направленный на развитие знаний, умений и навыков, а также социальных установок.</a:t>
            </a:r>
          </a:p>
          <a:p>
            <a:pPr algn="ctr"/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Тренинг </a:t>
            </a:r>
            <a:r>
              <a:rPr lang="ru-RU" sz="2800" dirty="0">
                <a:solidFill>
                  <a:schemeClr val="bg1"/>
                </a:solidFill>
              </a:rPr>
              <a:t>- один из интерактивных методов социально-психологического обучения и развития личности. Тренинги состоят из комплекса разнообразных упражнений и игр, объединенных в систему небольшими теоретическими </a:t>
            </a:r>
            <a:r>
              <a:rPr lang="ru-RU" sz="2800" dirty="0" smtClean="0">
                <a:solidFill>
                  <a:schemeClr val="bg1"/>
                </a:solidFill>
              </a:rPr>
              <a:t>модулями</a:t>
            </a:r>
          </a:p>
          <a:p>
            <a:pPr algn="ctr"/>
            <a:endParaRPr lang="ru-RU" sz="2800" dirty="0">
              <a:solidFill>
                <a:schemeClr val="bg1"/>
              </a:solidFill>
            </a:endParaRPr>
          </a:p>
          <a:p>
            <a:pPr algn="ctr"/>
            <a:r>
              <a:rPr lang="ru-RU" sz="2800" dirty="0">
                <a:solidFill>
                  <a:schemeClr val="bg1"/>
                </a:solidFill>
              </a:rPr>
              <a:t>Тренинг — форма интерактивного обучения, целью которого является развитие компетентности межличностного и профессионального поведения в общении.</a:t>
            </a:r>
          </a:p>
          <a:p>
            <a:pPr algn="ctr"/>
            <a:endParaRPr lang="ru-RU" sz="2800" dirty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4351</Words>
  <Application>Microsoft Office PowerPoint</Application>
  <PresentationFormat>Широкоэкранный</PresentationFormat>
  <Paragraphs>344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60</cp:revision>
  <dcterms:created xsi:type="dcterms:W3CDTF">2018-04-27T08:37:38Z</dcterms:created>
  <dcterms:modified xsi:type="dcterms:W3CDTF">2019-12-04T07:34:08Z</dcterms:modified>
</cp:coreProperties>
</file>