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6" r:id="rId3"/>
    <p:sldId id="273" r:id="rId4"/>
    <p:sldId id="274" r:id="rId5"/>
    <p:sldId id="269" r:id="rId6"/>
    <p:sldId id="268" r:id="rId7"/>
    <p:sldId id="275" r:id="rId8"/>
    <p:sldId id="263" r:id="rId9"/>
    <p:sldId id="265" r:id="rId10"/>
    <p:sldId id="270" r:id="rId11"/>
    <p:sldId id="266" r:id="rId12"/>
    <p:sldId id="264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052736"/>
            <a:ext cx="7776864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sz="4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4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Правописание падежных окончаний имён 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существительных </a:t>
            </a:r>
            <a:endParaRPr kumimoji="0" lang="ru-RU" sz="4800" b="1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Д. и П. падежах</a:t>
            </a:r>
            <a:endParaRPr kumimoji="0" lang="ru-RU" sz="4800" b="1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</a:t>
            </a:r>
            <a:r>
              <a:rPr lang="ru-RU" sz="4800" b="1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 множественном числ</a:t>
            </a:r>
            <a:r>
              <a:rPr lang="ru-RU" sz="4400" b="1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10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80729"/>
            <a:ext cx="7488832" cy="374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Допишите окончания (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(чему?) картин…   ,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башн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  ,гриб…   ,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дожд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    ,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ноч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  , метел…   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.(о чём?) о картин… ,о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башн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 ,о гриб… , о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дожд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  ,о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ноч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 ,о  метел…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238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142984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 Запись под диктовку.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857364"/>
            <a:ext cx="72152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Проверка </a:t>
            </a:r>
          </a:p>
          <a:p>
            <a:pPr algn="ctr"/>
            <a:r>
              <a:rPr lang="ru-RU" sz="3200" b="1" dirty="0" smtClean="0"/>
              <a:t>Среди заросл</a:t>
            </a:r>
            <a:r>
              <a:rPr lang="ru-RU" sz="3200" b="1" dirty="0" smtClean="0">
                <a:solidFill>
                  <a:srgbClr val="7030A0"/>
                </a:solidFill>
              </a:rPr>
              <a:t>ей</a:t>
            </a:r>
            <a:r>
              <a:rPr lang="ru-RU" sz="3200" b="1" dirty="0" smtClean="0"/>
              <a:t>, на дорог</a:t>
            </a:r>
            <a:r>
              <a:rPr lang="ru-RU" sz="3200" b="1" dirty="0" smtClean="0">
                <a:solidFill>
                  <a:srgbClr val="7030A0"/>
                </a:solidFill>
              </a:rPr>
              <a:t>ах</a:t>
            </a:r>
            <a:r>
              <a:rPr lang="ru-RU" sz="3200" b="1" dirty="0" smtClean="0"/>
              <a:t>, </a:t>
            </a:r>
          </a:p>
          <a:p>
            <a:pPr algn="ctr"/>
            <a:r>
              <a:rPr lang="ru-RU" sz="3200" b="1" dirty="0" smtClean="0"/>
              <a:t>перед каникул</a:t>
            </a:r>
            <a:r>
              <a:rPr lang="ru-RU" sz="3200" b="1" dirty="0" smtClean="0">
                <a:solidFill>
                  <a:srgbClr val="7030A0"/>
                </a:solidFill>
              </a:rPr>
              <a:t>ами</a:t>
            </a:r>
            <a:r>
              <a:rPr lang="ru-RU" sz="3200" b="1" dirty="0" smtClean="0"/>
              <a:t>, ближе к окн</a:t>
            </a:r>
            <a:r>
              <a:rPr lang="ru-RU" sz="3200" b="1" dirty="0" smtClean="0">
                <a:solidFill>
                  <a:srgbClr val="7030A0"/>
                </a:solidFill>
              </a:rPr>
              <a:t>ам</a:t>
            </a:r>
            <a:r>
              <a:rPr lang="ru-RU" sz="3200" b="1" dirty="0" smtClean="0"/>
              <a:t>, в дальних стран</a:t>
            </a:r>
            <a:r>
              <a:rPr lang="ru-RU" sz="3200" b="1" dirty="0" smtClean="0">
                <a:solidFill>
                  <a:srgbClr val="7030A0"/>
                </a:solidFill>
              </a:rPr>
              <a:t>ах</a:t>
            </a:r>
            <a:r>
              <a:rPr lang="ru-RU" sz="3200" b="1" dirty="0" smtClean="0"/>
              <a:t>, по верхушк</a:t>
            </a:r>
            <a:r>
              <a:rPr lang="ru-RU" sz="3200" b="1" dirty="0" smtClean="0">
                <a:solidFill>
                  <a:srgbClr val="7030A0"/>
                </a:solidFill>
              </a:rPr>
              <a:t>ам</a:t>
            </a:r>
            <a:r>
              <a:rPr lang="ru-RU" sz="3200" b="1" dirty="0" smtClean="0"/>
              <a:t> деревь</a:t>
            </a:r>
            <a:r>
              <a:rPr lang="ru-RU" sz="3200" b="1" dirty="0" smtClean="0">
                <a:solidFill>
                  <a:srgbClr val="7030A0"/>
                </a:solidFill>
              </a:rPr>
              <a:t>ев</a:t>
            </a:r>
            <a:r>
              <a:rPr lang="ru-RU" sz="3200" b="1" dirty="0" smtClean="0"/>
              <a:t>, за продукт</a:t>
            </a:r>
            <a:r>
              <a:rPr lang="ru-RU" sz="3200" b="1" dirty="0" smtClean="0">
                <a:solidFill>
                  <a:srgbClr val="7030A0"/>
                </a:solidFill>
              </a:rPr>
              <a:t>ами</a:t>
            </a:r>
            <a:r>
              <a:rPr lang="ru-RU" sz="3200" b="1" dirty="0" smtClean="0"/>
              <a:t>, сказка о брать</a:t>
            </a:r>
            <a:r>
              <a:rPr lang="ru-RU" sz="3200" b="1" dirty="0" smtClean="0">
                <a:solidFill>
                  <a:srgbClr val="7030A0"/>
                </a:solidFill>
              </a:rPr>
              <a:t>ях</a:t>
            </a:r>
            <a:r>
              <a:rPr lang="ru-RU" sz="3200" b="1" dirty="0" smtClean="0"/>
              <a:t>, полёт  к звезд</a:t>
            </a:r>
            <a:r>
              <a:rPr lang="ru-RU" sz="3200" b="1" dirty="0" smtClean="0">
                <a:solidFill>
                  <a:srgbClr val="7030A0"/>
                </a:solidFill>
              </a:rPr>
              <a:t>ам</a:t>
            </a:r>
            <a:r>
              <a:rPr lang="ru-RU" sz="3200" b="1" dirty="0" smtClean="0"/>
              <a:t>, доволен успех</a:t>
            </a:r>
            <a:r>
              <a:rPr lang="ru-RU" sz="3200" b="1" dirty="0" smtClean="0">
                <a:solidFill>
                  <a:srgbClr val="7030A0"/>
                </a:solidFill>
              </a:rPr>
              <a:t>ами</a:t>
            </a:r>
            <a:r>
              <a:rPr lang="ru-RU" sz="3200" b="1" dirty="0" smtClean="0"/>
              <a:t>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500174"/>
            <a:ext cx="77153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Домашнее задание</a:t>
            </a:r>
            <a:r>
              <a:rPr lang="ru-RU" sz="2800" dirty="0" smtClean="0"/>
              <a:t>.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1 </a:t>
            </a:r>
            <a:r>
              <a:rPr lang="ru-RU" sz="2800" dirty="0">
                <a:solidFill>
                  <a:srgbClr val="00B050"/>
                </a:solidFill>
              </a:rPr>
              <a:t>уровень </a:t>
            </a:r>
            <a:r>
              <a:rPr lang="ru-RU" sz="2800" dirty="0"/>
              <a:t>–выполнить задание на карточках</a:t>
            </a:r>
          </a:p>
          <a:p>
            <a:r>
              <a:rPr lang="ru-RU" sz="2800" dirty="0">
                <a:solidFill>
                  <a:srgbClr val="00B050"/>
                </a:solidFill>
              </a:rPr>
              <a:t>2 уровень </a:t>
            </a:r>
            <a:r>
              <a:rPr lang="ru-RU" sz="2800" dirty="0" smtClean="0">
                <a:solidFill>
                  <a:srgbClr val="00B050"/>
                </a:solidFill>
              </a:rPr>
              <a:t>-</a:t>
            </a:r>
            <a:r>
              <a:rPr lang="ru-RU" sz="2800" dirty="0" smtClean="0"/>
              <a:t>стр</a:t>
            </a:r>
            <a:r>
              <a:rPr lang="ru-RU" sz="2800" dirty="0"/>
              <a:t>. 140, упр. 271. Вам необходимо списать текст, вставляя пропущенные буквы. Выделить окончания у имён </a:t>
            </a:r>
            <a:r>
              <a:rPr lang="ru-RU" sz="2800" dirty="0" err="1"/>
              <a:t>сущ</a:t>
            </a:r>
            <a:r>
              <a:rPr lang="ru-RU" sz="2800" dirty="0"/>
              <a:t>-х и озаглавить текст</a:t>
            </a:r>
          </a:p>
          <a:p>
            <a:pPr lvl="0"/>
            <a:r>
              <a:rPr lang="ru-RU" sz="2800" dirty="0" smtClean="0">
                <a:solidFill>
                  <a:srgbClr val="00B050"/>
                </a:solidFill>
              </a:rPr>
              <a:t>3 уровень</a:t>
            </a:r>
            <a:r>
              <a:rPr lang="ru-RU" sz="2800" dirty="0" smtClean="0"/>
              <a:t>-работа </a:t>
            </a:r>
            <a:r>
              <a:rPr lang="ru-RU" sz="2800" dirty="0"/>
              <a:t>на </a:t>
            </a:r>
            <a:r>
              <a:rPr lang="ru-RU" sz="2800" dirty="0" smtClean="0"/>
              <a:t>Учи. </a:t>
            </a:r>
            <a:r>
              <a:rPr lang="ru-RU" sz="2800" dirty="0" err="1" smtClean="0"/>
              <a:t>ру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1052736"/>
            <a:ext cx="792088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55676" y="2348880"/>
            <a:ext cx="59766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Спасибо за работу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357166"/>
            <a:ext cx="7776864" cy="23517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764704"/>
            <a:ext cx="7600358" cy="496914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560212"/>
              </p:ext>
            </p:extLst>
          </p:nvPr>
        </p:nvGraphicFramePr>
        <p:xfrm>
          <a:off x="811339" y="371456"/>
          <a:ext cx="7776864" cy="537668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842710">
                  <a:extLst>
                    <a:ext uri="{9D8B030D-6E8A-4147-A177-3AD203B41FA5}">
                      <a16:colId xmlns:a16="http://schemas.microsoft.com/office/drawing/2014/main" val="1594985614"/>
                    </a:ext>
                  </a:extLst>
                </a:gridCol>
                <a:gridCol w="2257919">
                  <a:extLst>
                    <a:ext uri="{9D8B030D-6E8A-4147-A177-3AD203B41FA5}">
                      <a16:colId xmlns:a16="http://schemas.microsoft.com/office/drawing/2014/main" val="632877732"/>
                    </a:ext>
                  </a:extLst>
                </a:gridCol>
                <a:gridCol w="1618572">
                  <a:extLst>
                    <a:ext uri="{9D8B030D-6E8A-4147-A177-3AD203B41FA5}">
                      <a16:colId xmlns:a16="http://schemas.microsoft.com/office/drawing/2014/main" val="2046037336"/>
                    </a:ext>
                  </a:extLst>
                </a:gridCol>
                <a:gridCol w="2057663">
                  <a:extLst>
                    <a:ext uri="{9D8B030D-6E8A-4147-A177-3AD203B41FA5}">
                      <a16:colId xmlns:a16="http://schemas.microsoft.com/office/drawing/2014/main" val="2767589910"/>
                    </a:ext>
                  </a:extLst>
                </a:gridCol>
              </a:tblGrid>
              <a:tr h="1378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Падеж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зима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озеро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тетрадь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5847508"/>
                  </a:ext>
                </a:extLst>
              </a:tr>
              <a:tr h="666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И.п.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4332141"/>
                  </a:ext>
                </a:extLst>
              </a:tr>
              <a:tr h="666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Р.п.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3202089"/>
                  </a:ext>
                </a:extLst>
              </a:tr>
              <a:tr h="666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Д.п.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5907373"/>
                  </a:ext>
                </a:extLst>
              </a:tr>
              <a:tr h="666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В.п.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326358"/>
                  </a:ext>
                </a:extLst>
              </a:tr>
              <a:tr h="666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Т.п.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ой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ью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1122595"/>
                  </a:ext>
                </a:extLst>
              </a:tr>
              <a:tr h="666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П.п.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6780517"/>
                  </a:ext>
                </a:extLst>
              </a:tr>
            </a:tbl>
          </a:graphicData>
        </a:graphic>
      </p:graphicFrame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5428849" y="6836105"/>
            <a:ext cx="551160" cy="4461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5990698" y="6836105"/>
            <a:ext cx="546568" cy="4461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5428849" y="7380619"/>
            <a:ext cx="551160" cy="4461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5990698" y="7380619"/>
            <a:ext cx="546568" cy="4461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80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2009874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7300" b="1" dirty="0">
                <a:solidFill>
                  <a:srgbClr val="FF0000"/>
                </a:solidFill>
              </a:rPr>
              <a:t>Всякое умение трудом дается.</a:t>
            </a:r>
            <a:br>
              <a:rPr lang="ru-RU" sz="7300" b="1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>
            <a:off x="628650" y="2488406"/>
            <a:ext cx="7886700" cy="3001566"/>
          </a:xfrm>
        </p:spPr>
        <p:txBody>
          <a:bodyPr/>
          <a:lstStyle/>
          <a:p>
            <a:endParaRPr lang="ru-RU" altLang="ru-RU" sz="3600"/>
          </a:p>
          <a:p>
            <a:endParaRPr lang="ru-RU" altLang="ru-RU" sz="3600"/>
          </a:p>
          <a:p>
            <a:r>
              <a:rPr lang="ru-RU" altLang="ru-RU" sz="3600"/>
              <a:t> Как вы понимаете значение этого высказывания?</a:t>
            </a:r>
          </a:p>
          <a:p>
            <a:endParaRPr lang="ru-RU" altLang="ru-RU" sz="3600"/>
          </a:p>
        </p:txBody>
      </p:sp>
    </p:spTree>
    <p:extLst>
      <p:ext uri="{BB962C8B-B14F-4D97-AF65-F5344CB8AC3E}">
        <p14:creationId xmlns:p14="http://schemas.microsoft.com/office/powerpoint/2010/main" val="953938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630816"/>
            <a:ext cx="8064896" cy="2286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 Прочитайте словосочетания.</a:t>
            </a:r>
            <a:endParaRPr lang="ru-RU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лазить по деревьям     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любоваться                   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помнить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радоваться            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звёздами                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родителях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подаркам                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рисовать красками    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участвовать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ответить читателям  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общаться                 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соревнованиях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друзьями                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распустились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ветках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270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500174"/>
            <a:ext cx="40719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Лазить по деревьям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Радоваться  подаркам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Ответить читателям  </a:t>
            </a:r>
          </a:p>
          <a:p>
            <a:r>
              <a:rPr lang="ru-RU" sz="2800" dirty="0" smtClean="0"/>
              <a:t> 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714876" y="1500174"/>
            <a:ext cx="40719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Любоваться звездами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Рисовать красками 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Общаться с друзьями 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3857628"/>
            <a:ext cx="54292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Помнить о родителях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Участвовать  в соревнованиях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Распустились  на  ветках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571480"/>
            <a:ext cx="7643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Чем похожи словосочетания?   По какому признаку  разделены на три группы ?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1397000"/>
          <a:ext cx="8072493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1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 Дательный падеж </a:t>
                      </a:r>
                      <a:r>
                        <a:rPr lang="ru-RU" sz="2800" b="1" dirty="0" smtClean="0"/>
                        <a:t>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 Творительный падеж 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 Предложный падеж 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 - </a:t>
                      </a:r>
                      <a:r>
                        <a:rPr lang="ru-RU" sz="4400" b="1" i="1" dirty="0" err="1" smtClean="0"/>
                        <a:t>ам</a:t>
                      </a:r>
                      <a:r>
                        <a:rPr lang="ru-RU" sz="4400" b="1" i="1" dirty="0" smtClean="0"/>
                        <a:t>, </a:t>
                      </a:r>
                    </a:p>
                    <a:p>
                      <a:pPr algn="ctr"/>
                      <a:r>
                        <a:rPr lang="ru-RU" sz="4400" b="1" i="1" dirty="0" smtClean="0"/>
                        <a:t> - ям </a:t>
                      </a:r>
                      <a:endParaRPr lang="ru-RU" sz="4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i="1" dirty="0" smtClean="0">
                          <a:solidFill>
                            <a:schemeClr val="tx1"/>
                          </a:solidFill>
                        </a:rPr>
                        <a:t> - </a:t>
                      </a:r>
                      <a:r>
                        <a:rPr lang="ru-RU" sz="4400" b="1" i="1" dirty="0" err="1" smtClean="0">
                          <a:solidFill>
                            <a:schemeClr val="tx1"/>
                          </a:solidFill>
                        </a:rPr>
                        <a:t>ами</a:t>
                      </a:r>
                      <a:r>
                        <a:rPr lang="ru-RU" sz="4400" b="1" i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i="1" dirty="0" smtClean="0">
                          <a:solidFill>
                            <a:schemeClr val="tx1"/>
                          </a:solidFill>
                        </a:rPr>
                        <a:t> - </a:t>
                      </a:r>
                      <a:r>
                        <a:rPr lang="ru-RU" sz="4400" b="1" i="1" dirty="0" err="1" smtClean="0">
                          <a:solidFill>
                            <a:schemeClr val="tx1"/>
                          </a:solidFill>
                        </a:rPr>
                        <a:t>ями</a:t>
                      </a:r>
                      <a:endParaRPr lang="ru-RU" sz="4400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4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 -ах, </a:t>
                      </a:r>
                    </a:p>
                    <a:p>
                      <a:pPr algn="ctr"/>
                      <a:r>
                        <a:rPr lang="ru-RU" sz="4400" b="1" i="1" dirty="0" smtClean="0"/>
                        <a:t>- </a:t>
                      </a:r>
                      <a:r>
                        <a:rPr lang="ru-RU" sz="4400" b="1" i="1" dirty="0" err="1" smtClean="0"/>
                        <a:t>ях</a:t>
                      </a:r>
                      <a:endParaRPr lang="ru-RU" sz="4400" b="1" i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57554" y="357166"/>
            <a:ext cx="2928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Упр. 269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>
                <a:solidFill>
                  <a:srgbClr val="FF0000"/>
                </a:solidFill>
              </a:rPr>
              <a:t>Упр</a:t>
            </a:r>
            <a:r>
              <a:rPr lang="ru-RU" sz="3600" i="1" dirty="0">
                <a:solidFill>
                  <a:srgbClr val="FF0000"/>
                </a:solidFill>
              </a:rPr>
              <a:t>. 269 (с. 139).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i="1" dirty="0" err="1">
                <a:solidFill>
                  <a:srgbClr val="FF0000"/>
                </a:solidFill>
              </a:rPr>
              <a:t>Д.п</a:t>
            </a:r>
            <a:r>
              <a:rPr lang="ru-RU" sz="3600" i="1" dirty="0">
                <a:solidFill>
                  <a:srgbClr val="FF0000"/>
                </a:solidFill>
              </a:rPr>
              <a:t>. (чему?) </a:t>
            </a:r>
            <a:r>
              <a:rPr lang="ru-RU" sz="3600" i="1" dirty="0"/>
              <a:t>картин…   ,</a:t>
            </a:r>
            <a:r>
              <a:rPr lang="ru-RU" sz="3600" i="1" dirty="0" err="1"/>
              <a:t>башн</a:t>
            </a:r>
            <a:r>
              <a:rPr lang="ru-RU" sz="3600" i="1" dirty="0"/>
              <a:t>…   ,гриб…   , </a:t>
            </a:r>
            <a:r>
              <a:rPr lang="ru-RU" sz="3600" i="1" dirty="0" err="1"/>
              <a:t>дожд</a:t>
            </a:r>
            <a:r>
              <a:rPr lang="ru-RU" sz="3600" i="1" dirty="0"/>
              <a:t>…     ,</a:t>
            </a:r>
            <a:r>
              <a:rPr lang="ru-RU" sz="3600" i="1" dirty="0" err="1"/>
              <a:t>ноч</a:t>
            </a:r>
            <a:r>
              <a:rPr lang="ru-RU" sz="3600" i="1" dirty="0"/>
              <a:t>…   , метел…   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i="1" dirty="0">
                <a:solidFill>
                  <a:srgbClr val="FF0000"/>
                </a:solidFill>
              </a:rPr>
              <a:t>Т.п</a:t>
            </a:r>
            <a:r>
              <a:rPr lang="ru-RU" sz="3600" i="1" dirty="0" smtClean="0">
                <a:solidFill>
                  <a:srgbClr val="FF0000"/>
                </a:solidFill>
              </a:rPr>
              <a:t>.(</a:t>
            </a:r>
            <a:r>
              <a:rPr lang="ru-RU" sz="3600" i="1" dirty="0">
                <a:solidFill>
                  <a:srgbClr val="FF0000"/>
                </a:solidFill>
              </a:rPr>
              <a:t>чем?)  </a:t>
            </a:r>
            <a:r>
              <a:rPr lang="ru-RU" sz="3600" i="1" dirty="0"/>
              <a:t>картин…     ,</a:t>
            </a:r>
            <a:r>
              <a:rPr lang="ru-RU" sz="3600" i="1" dirty="0" err="1"/>
              <a:t>башн</a:t>
            </a:r>
            <a:r>
              <a:rPr lang="ru-RU" sz="3600" i="1" dirty="0"/>
              <a:t>…      ,гриб…       , </a:t>
            </a:r>
            <a:r>
              <a:rPr lang="ru-RU" sz="3600" i="1" dirty="0" err="1"/>
              <a:t>дожд</a:t>
            </a:r>
            <a:r>
              <a:rPr lang="ru-RU" sz="3600" i="1" dirty="0"/>
              <a:t>…        ,</a:t>
            </a:r>
            <a:r>
              <a:rPr lang="ru-RU" sz="3600" i="1" dirty="0" err="1"/>
              <a:t>ноч</a:t>
            </a:r>
            <a:r>
              <a:rPr lang="ru-RU" sz="3600" i="1" dirty="0"/>
              <a:t>… , метел… 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i="1" dirty="0" err="1">
                <a:solidFill>
                  <a:srgbClr val="FF0000"/>
                </a:solidFill>
              </a:rPr>
              <a:t>П.п</a:t>
            </a:r>
            <a:r>
              <a:rPr lang="ru-RU" sz="3600" i="1" dirty="0">
                <a:solidFill>
                  <a:srgbClr val="FF0000"/>
                </a:solidFill>
              </a:rPr>
              <a:t>.(о чём?) </a:t>
            </a:r>
            <a:r>
              <a:rPr lang="ru-RU" sz="3600" i="1" dirty="0"/>
              <a:t>о картин… ,о </a:t>
            </a:r>
            <a:r>
              <a:rPr lang="ru-RU" sz="3600" i="1" dirty="0" err="1"/>
              <a:t>башн</a:t>
            </a:r>
            <a:r>
              <a:rPr lang="ru-RU" sz="3600" i="1" dirty="0"/>
              <a:t>…  ,о гриб… , о </a:t>
            </a:r>
            <a:r>
              <a:rPr lang="ru-RU" sz="3600" i="1" dirty="0" err="1"/>
              <a:t>дожд</a:t>
            </a:r>
            <a:r>
              <a:rPr lang="ru-RU" sz="3600" i="1" dirty="0"/>
              <a:t>…   ,о </a:t>
            </a:r>
            <a:r>
              <a:rPr lang="ru-RU" sz="3600" i="1" dirty="0" err="1"/>
              <a:t>ноч</a:t>
            </a:r>
            <a:r>
              <a:rPr lang="ru-RU" sz="3600" i="1" dirty="0"/>
              <a:t>...  ,о  метел…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12659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142984"/>
            <a:ext cx="66437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  </a:t>
            </a:r>
          </a:p>
          <a:p>
            <a:pPr algn="ctr"/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2428860" y="2857496"/>
            <a:ext cx="5072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Физ.минутка 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1214422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1142984"/>
            <a:ext cx="72866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Упр.  270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Выполните упражнение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по заданию  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142984"/>
            <a:ext cx="678661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Упр. </a:t>
            </a:r>
            <a:r>
              <a:rPr lang="ru-RU" sz="4800" b="1" dirty="0" smtClean="0">
                <a:solidFill>
                  <a:srgbClr val="7030A0"/>
                </a:solidFill>
              </a:rPr>
              <a:t> 272</a:t>
            </a:r>
          </a:p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Составьте предложения.</a:t>
            </a:r>
          </a:p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Озаглавьте текст. </a:t>
            </a:r>
            <a:r>
              <a:rPr lang="ru-RU" sz="4800" dirty="0" smtClean="0"/>
              <a:t> </a:t>
            </a:r>
          </a:p>
          <a:p>
            <a:pPr algn="ctr"/>
            <a:r>
              <a:rPr lang="ru-RU" sz="4800" dirty="0" smtClean="0"/>
              <a:t>Выполнение упражнения </a:t>
            </a:r>
          </a:p>
          <a:p>
            <a:pPr algn="ctr"/>
            <a:r>
              <a:rPr lang="ru-RU" sz="4800" dirty="0" smtClean="0"/>
              <a:t>  по заданию </a:t>
            </a:r>
          </a:p>
          <a:p>
            <a:endParaRPr lang="ru-RU" dirty="0" smtClean="0"/>
          </a:p>
          <a:p>
            <a:pPr algn="ctr"/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501</Words>
  <Application>Microsoft Office PowerPoint</Application>
  <PresentationFormat>Экран (4:3)</PresentationFormat>
  <Paragraphs>96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 Всякое умение трудом дается.  </vt:lpstr>
      <vt:lpstr>Презентация PowerPoint</vt:lpstr>
      <vt:lpstr>Презентация PowerPoint</vt:lpstr>
      <vt:lpstr>Презентация PowerPoint</vt:lpstr>
      <vt:lpstr>       Упр. 269 (с. 139). Д.п. (чему?) картин…   ,башн…   ,гриб…   , дожд…     ,ноч…   , метел…   . Т.п.(чем?)  картин…     ,башн…      ,гриб…       , дожд…        ,ноч… , метел… . П.п.(о чём?) о картин… ,о башн…  ,о гриб… , о дожд…   ,о ноч...  ,о  метел…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EX</cp:lastModifiedBy>
  <cp:revision>18</cp:revision>
  <dcterms:created xsi:type="dcterms:W3CDTF">2013-08-18T07:43:00Z</dcterms:created>
  <dcterms:modified xsi:type="dcterms:W3CDTF">2024-01-07T13:27:55Z</dcterms:modified>
</cp:coreProperties>
</file>