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6" r:id="rId2"/>
    <p:sldId id="439" r:id="rId3"/>
    <p:sldId id="489" r:id="rId4"/>
    <p:sldId id="366" r:id="rId5"/>
    <p:sldId id="440" r:id="rId6"/>
    <p:sldId id="479" r:id="rId7"/>
    <p:sldId id="480" r:id="rId8"/>
    <p:sldId id="442" r:id="rId9"/>
    <p:sldId id="476" r:id="rId10"/>
    <p:sldId id="477" r:id="rId11"/>
    <p:sldId id="443" r:id="rId12"/>
    <p:sldId id="444" r:id="rId13"/>
    <p:sldId id="445" r:id="rId14"/>
    <p:sldId id="446" r:id="rId15"/>
    <p:sldId id="447" r:id="rId16"/>
    <p:sldId id="452" r:id="rId17"/>
    <p:sldId id="482" r:id="rId18"/>
    <p:sldId id="453" r:id="rId19"/>
    <p:sldId id="448" r:id="rId20"/>
    <p:sldId id="481" r:id="rId21"/>
    <p:sldId id="451" r:id="rId22"/>
    <p:sldId id="488" r:id="rId23"/>
    <p:sldId id="461" r:id="rId24"/>
    <p:sldId id="463" r:id="rId25"/>
    <p:sldId id="465" r:id="rId26"/>
    <p:sldId id="467" r:id="rId27"/>
    <p:sldId id="468" r:id="rId28"/>
    <p:sldId id="483" r:id="rId29"/>
    <p:sldId id="469" r:id="rId30"/>
    <p:sldId id="470" r:id="rId31"/>
    <p:sldId id="484" r:id="rId32"/>
    <p:sldId id="471" r:id="rId33"/>
    <p:sldId id="402" r:id="rId34"/>
    <p:sldId id="486" r:id="rId35"/>
    <p:sldId id="36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21" autoAdjust="0"/>
  </p:normalViewPr>
  <p:slideViewPr>
    <p:cSldViewPr>
      <p:cViewPr>
        <p:scale>
          <a:sx n="59" d="100"/>
          <a:sy n="59" d="100"/>
        </p:scale>
        <p:origin x="-2274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3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4" d="100"/>
        <a:sy n="3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42B2-6BFD-49D1-A228-A478F17A5C63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837EA-871A-47A9-BADB-01F293E780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3541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phys-ege.sdamgia.ru/problem?id=9152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8294472" cy="2928958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600" dirty="0" smtClean="0">
                <a:latin typeface="+mn-lt"/>
              </a:rPr>
              <a:t>Тема: Лабораторная работа «Измерение  показателя преломления стекла» (№29)</a:t>
            </a:r>
            <a:br>
              <a:rPr lang="ru-RU" sz="36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331698"/>
            <a:ext cx="8429684" cy="2597632"/>
          </a:xfrm>
        </p:spPr>
        <p:txBody>
          <a:bodyPr>
            <a:normAutofit/>
          </a:bodyPr>
          <a:lstStyle/>
          <a:p>
            <a:endParaRPr lang="ru-RU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Автор: Кадырова Луиза </a:t>
            </a:r>
            <a:r>
              <a:rPr lang="ru-RU" b="1" dirty="0" err="1" smtClean="0">
                <a:latin typeface="+mj-lt"/>
              </a:rPr>
              <a:t>Хасаиновна</a:t>
            </a:r>
            <a:endParaRPr lang="ru-RU" b="1" dirty="0" smtClean="0">
              <a:latin typeface="+mj-lt"/>
            </a:endParaRPr>
          </a:p>
          <a:p>
            <a:r>
              <a:rPr lang="ru-RU" b="1" dirty="0" smtClean="0">
                <a:latin typeface="+mj-lt"/>
              </a:rPr>
              <a:t>Учитель физики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43890" cy="4525963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(В солнечный день не следует поливать водой листья растений, потому что </a:t>
            </a:r>
            <a:r>
              <a:rPr lang="ru-RU" sz="3600" b="1" dirty="0" smtClean="0"/>
              <a:t>капли на листьях могут создать эффект линзы и привести к ожогам</a:t>
            </a:r>
            <a:r>
              <a:rPr lang="ru-RU" sz="3600" dirty="0" smtClean="0"/>
              <a:t>. </a:t>
            </a:r>
          </a:p>
          <a:p>
            <a:r>
              <a:rPr lang="ru-RU" sz="3600" dirty="0" smtClean="0"/>
              <a:t>Они превращаются в маленькие увеличительные стёкла и фокусируют солнечный свет).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2</a:t>
            </a:r>
            <a:r>
              <a:rPr lang="ru-RU" sz="4400" dirty="0" smtClean="0"/>
              <a:t>. 	Почему видимое положение звезд не совпадает с его истинным положением?</a:t>
            </a:r>
          </a:p>
          <a:p>
            <a:r>
              <a:rPr lang="ru-RU" sz="4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>
            <a:noAutofit/>
          </a:bodyPr>
          <a:lstStyle/>
          <a:p>
            <a:r>
              <a:rPr lang="ru-RU" sz="3200" dirty="0" smtClean="0"/>
              <a:t>(Видимое положение звёзд не совпадает с их истинным положением </a:t>
            </a:r>
            <a:r>
              <a:rPr lang="ru-RU" sz="3200" b="1" dirty="0" smtClean="0"/>
              <a:t>из-за атмосферной рефракции)</a:t>
            </a:r>
            <a:r>
              <a:rPr lang="ru-RU" sz="3200" dirty="0" smtClean="0"/>
              <a:t>. </a:t>
            </a:r>
          </a:p>
          <a:p>
            <a:r>
              <a:rPr lang="ru-RU" sz="3200" dirty="0" smtClean="0"/>
              <a:t>На различных высотах показатель преломления воздуха в атмосфере Земли различен. Вследствие этого траектория движения луча искривляется, потому в глаз попадает луч, на продолжении которого не находится данная звезда. </a:t>
            </a:r>
          </a:p>
          <a:p>
            <a:endParaRPr lang="ru-RU" sz="3200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Некоторые проявления преломления света в природе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3.	Днем в пустынях иногда наблюдается мираж – наблюдатель видит вдали поверхность водоёма. Почему?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00372"/>
            <a:ext cx="8286808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8472518" cy="550072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Мираж</a:t>
            </a:r>
            <a:r>
              <a:rPr lang="ru-RU" sz="2800" dirty="0" smtClean="0"/>
              <a:t> — </a:t>
            </a:r>
            <a:r>
              <a:rPr lang="ru-RU" sz="2800" b="1" dirty="0" smtClean="0"/>
              <a:t>оптическое явление в атмосфере, при котором наряду с истинным изображением предмета видно его мнимое изображение</a:t>
            </a:r>
            <a:r>
              <a:rPr lang="ru-RU" sz="2800" dirty="0" smtClean="0"/>
              <a:t>, располагающееся, как правило, гораздо ближе или дальше от настоящего предмета. </a:t>
            </a:r>
          </a:p>
          <a:p>
            <a:r>
              <a:rPr lang="ru-RU" sz="2800" dirty="0" smtClean="0"/>
              <a:t>Возникает из-за искажения и преломления света на границах между слоями воздуха. Для наблюдателя такое явление заключается в том, что вместе с реально видимым отдалённым объектом (или участком неба) также видно и его отражение в атмосфере. </a:t>
            </a:r>
          </a:p>
          <a:p>
            <a:pPr lvl="0"/>
            <a:r>
              <a:rPr lang="ru-RU" sz="2800" dirty="0" smtClean="0"/>
              <a:t> </a:t>
            </a: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4400" dirty="0" smtClean="0"/>
              <a:t>Некоторые виды миражей: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9144000" cy="5054617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/>
              <a:t>Нижний мираж</a:t>
            </a:r>
            <a:r>
              <a:rPr lang="ru-RU" sz="2400" dirty="0" smtClean="0"/>
              <a:t>. Возникает, когда внизу расположен более тёплый воздух, чем наверху. Самый распространённый вид миража, который можно увидеть в пустыне или во время жаркой погоды. 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643182"/>
            <a:ext cx="871543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Верхний мираж. 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857232"/>
            <a:ext cx="8358246" cy="5268931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Происходит, когда внизу лежит холодный воздух, а сверху — тёплый. Обычно люди видят корабль, парящий над морем, хотя на самом деле он находится за горизонтом. </a:t>
            </a:r>
          </a:p>
          <a:p>
            <a:endParaRPr lang="ru-RU" dirty="0"/>
          </a:p>
        </p:txBody>
      </p:sp>
      <p:pic>
        <p:nvPicPr>
          <p:cNvPr id="5" name="Picture 2" descr="C:\Documents and Settings\Admin\Мои документы\Мама  Новая папка\2012-2013 уч.годНовая папка (3)\Урок Применение  законов  отражениея  и  преломленияНовая папка\i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714620"/>
            <a:ext cx="8858280" cy="342902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Боковой мираж.  Происходит по такому же принципу, как и нижний, но отражение идёт от вертикальной поверхности, например, от нагретой стены. В отражении стены человек, как в зеркале, может увидеть всё, что вокруг неё. </a:t>
            </a:r>
            <a:endParaRPr lang="ru-RU" sz="32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876"/>
            <a:ext cx="9144000" cy="328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475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92971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r>
              <a:rPr lang="ru-RU" i="1" dirty="0" smtClean="0"/>
              <a:t>(Назовите цель: ты узнаешь, ты научишься……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/>
              <a:t>4.Планируемые 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8600" i="1" dirty="0" smtClean="0"/>
              <a:t>Личностные: </a:t>
            </a:r>
            <a:r>
              <a:rPr lang="ru-RU" sz="8600" dirty="0" smtClean="0"/>
              <a:t>Формировать умения выстраивать работу в мини-группах; Умение выполнять работу в диалоговом режиме;</a:t>
            </a:r>
            <a:br>
              <a:rPr lang="ru-RU" sz="8600" dirty="0" smtClean="0"/>
            </a:br>
            <a:endParaRPr lang="ru-RU" sz="8600" dirty="0" smtClean="0"/>
          </a:p>
          <a:p>
            <a:r>
              <a:rPr lang="ru-RU" sz="8600" i="1" dirty="0" smtClean="0"/>
              <a:t>Предметные</a:t>
            </a:r>
            <a:r>
              <a:rPr lang="ru-RU" sz="8600" dirty="0" smtClean="0"/>
              <a:t>: Закрепить основные понятия по теме; научить измерять показатель преломления стекла; уметь использовать формулу </a:t>
            </a:r>
            <a:r>
              <a:rPr lang="ru-RU" sz="8600" dirty="0" err="1" smtClean="0"/>
              <a:t>Снеллиуса</a:t>
            </a:r>
            <a:r>
              <a:rPr lang="ru-RU" sz="8600" dirty="0" smtClean="0"/>
              <a:t> для измерения показателя преломления стекла</a:t>
            </a:r>
            <a:br>
              <a:rPr lang="ru-RU" sz="8600" dirty="0" smtClean="0"/>
            </a:br>
            <a:endParaRPr lang="ru-RU" sz="8600" dirty="0" smtClean="0"/>
          </a:p>
          <a:p>
            <a:r>
              <a:rPr lang="ru-RU" sz="8600" i="1" dirty="0" err="1" smtClean="0"/>
              <a:t>Метапредметные</a:t>
            </a:r>
            <a:r>
              <a:rPr lang="ru-RU" sz="8600" i="1" dirty="0" smtClean="0"/>
              <a:t>:  </a:t>
            </a:r>
            <a:r>
              <a:rPr lang="ru-RU" sz="8600" dirty="0" smtClean="0"/>
              <a:t>Развивать умения выделять главное; </a:t>
            </a:r>
          </a:p>
          <a:p>
            <a:r>
              <a:rPr lang="ru-RU" sz="8600" dirty="0" smtClean="0"/>
              <a:t>-Развивать коммуникативные умения; </a:t>
            </a:r>
          </a:p>
          <a:p>
            <a:r>
              <a:rPr lang="ru-RU" sz="8600" dirty="0" smtClean="0"/>
              <a:t>-Развивать умения делать выводы. </a:t>
            </a:r>
          </a:p>
          <a:p>
            <a:r>
              <a:rPr lang="ru-RU" sz="8600" dirty="0" smtClean="0"/>
              <a:t>-</a:t>
            </a:r>
            <a:r>
              <a:rPr lang="ru-RU" sz="8600" dirty="0" err="1" smtClean="0"/>
              <a:t>сформированность</a:t>
            </a:r>
            <a:r>
              <a:rPr lang="ru-RU" sz="8600" dirty="0" smtClean="0"/>
              <a:t> познавательных интересов, направленных на развитие практических умений работы с физическим оборудованием;</a:t>
            </a:r>
          </a:p>
          <a:p>
            <a:r>
              <a:rPr lang="ru-RU" sz="8600" dirty="0" smtClean="0"/>
              <a:t>-умение работать с источниками информации, включая эксперимент;</a:t>
            </a:r>
          </a:p>
          <a:p>
            <a:r>
              <a:rPr lang="ru-RU" sz="8600" dirty="0" smtClean="0"/>
              <a:t>-умение преобразовывать информацию из одной формы в другую.</a:t>
            </a:r>
          </a:p>
          <a:p>
            <a:r>
              <a:rPr lang="ru-RU" sz="8600" dirty="0" smtClean="0"/>
              <a:t/>
            </a:r>
            <a:br>
              <a:rPr lang="ru-RU" sz="8600" dirty="0" smtClean="0"/>
            </a:br>
            <a:endParaRPr lang="ru-RU" sz="86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№1 Определить по рисунку , где преломление света</a:t>
            </a:r>
            <a:endParaRPr lang="ru-RU" dirty="0"/>
          </a:p>
        </p:txBody>
      </p:sp>
      <p:pic>
        <p:nvPicPr>
          <p:cNvPr id="5" name="Picture 3"/>
          <p:cNvPicPr>
            <a:picLocks noGrp="1"/>
          </p:cNvPicPr>
          <p:nvPr>
            <p:ph sz="half" idx="1"/>
          </p:nvPr>
        </p:nvPicPr>
        <p:blipFill>
          <a:blip r:embed="rId2" cstate="print"/>
          <a:stretch/>
        </p:blipFill>
        <p:spPr>
          <a:xfrm>
            <a:off x="0" y="1643050"/>
            <a:ext cx="9143999" cy="5214949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Лабораторная работа </a:t>
            </a:r>
            <a:r>
              <a:rPr lang="ru-RU" sz="3200" smtClean="0"/>
              <a:t>№ 5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«Измерение показателя преломления стекла»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Цель работы:</a:t>
            </a:r>
            <a:r>
              <a:rPr lang="ru-RU" sz="3600" dirty="0" smtClean="0"/>
              <a:t> изучить законы преломления света и определить показатель преломления стекла.</a:t>
            </a:r>
          </a:p>
          <a:p>
            <a:r>
              <a:rPr lang="ru-RU" sz="3600" b="1" dirty="0" smtClean="0"/>
              <a:t>Оборудование</a:t>
            </a:r>
            <a:r>
              <a:rPr lang="ru-RU" sz="3600" dirty="0" smtClean="0"/>
              <a:t>: плоскопараллельная стеклянная пластина в форме трапеции, лист бумаги, остро заточенный карандаш, миллиметровая линейка, источник света, экран со щелью.</a:t>
            </a:r>
          </a:p>
          <a:p>
            <a:endParaRPr lang="ru-RU" sz="3600" dirty="0" smtClean="0"/>
          </a:p>
          <a:p>
            <a:endParaRPr lang="ru-RU" sz="3600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Правила техники безопасности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28670"/>
            <a:ext cx="9144000" cy="59293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1.Будьте внимательны, дисциплинированны, осторожны. Точно выполняйте указания учителя</a:t>
            </a:r>
          </a:p>
          <a:p>
            <a:r>
              <a:rPr lang="ru-RU" dirty="0" smtClean="0"/>
              <a:t>2. Располагайте приборы , материалы, оборудование на рабочем месте в порядке, указанном учителем.</a:t>
            </a:r>
          </a:p>
          <a:p>
            <a:r>
              <a:rPr lang="ru-RU" dirty="0" smtClean="0"/>
              <a:t>3.Не держите на рабочем столе предметы, не требующиеся для выполнения задания.</a:t>
            </a:r>
          </a:p>
          <a:p>
            <a:r>
              <a:rPr lang="ru-RU" dirty="0" smtClean="0"/>
              <a:t>4.Перед тем, как приступить к работе тщательно изучите её описание, уясните ход её выполнения</a:t>
            </a:r>
          </a:p>
          <a:p>
            <a:r>
              <a:rPr lang="ru-RU" dirty="0" smtClean="0"/>
              <a:t>5.При работе со стеклянной пластинкой будьте предельно осторожны и внимательны, чтобы не разбить её и не порезаться.</a:t>
            </a:r>
          </a:p>
          <a:p>
            <a:r>
              <a:rPr lang="ru-RU" dirty="0" smtClean="0"/>
              <a:t>6.При обнаружении трещин и сколов на стекле нужно прекратить работу и сообщить об этом учителю.</a:t>
            </a:r>
          </a:p>
          <a:p>
            <a:r>
              <a:rPr lang="ru-RU" dirty="0" smtClean="0"/>
              <a:t>7.Осколки стекла не стряхивать руками, сметайте их щеткой в совок.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ChangeArrowheads="1"/>
          </p:cNvSpPr>
          <p:nvPr/>
        </p:nvSpPr>
        <p:spPr bwMode="auto">
          <a:xfrm>
            <a:off x="357158" y="1"/>
            <a:ext cx="853417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Порядок выполнения работы:</a:t>
            </a:r>
            <a:r>
              <a:rPr lang="ru-RU" sz="2400" dirty="0" smtClean="0"/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того, чтобы определить отношение синусов, поступают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следующим образом. В самом начале, пластину необходимо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разместить на листе бумаги и с помощью карандаша обвести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ее малую и большую грани. Затем, не смещая пластины, на ее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малую грань необходимо направить узкий световой пучок под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любым углом к грани. После этого, вдоль падающего на пластину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вышедшего из нее световых пучков, карандашом проставляются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4 точки.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6801" name="Рисунок 4" descr="https://videouroki.net/videouroki/conspekty/fizika11/26-laboratornaia-rabota-3-izmierieniie-pokazatielia-prielomlieniia-stiekla.files/image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86190"/>
            <a:ext cx="7572428" cy="3071810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ChangeArrowheads="1"/>
          </p:cNvSpPr>
          <p:nvPr/>
        </p:nvSpPr>
        <p:spPr bwMode="auto">
          <a:xfrm>
            <a:off x="0" y="20193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500034" y="428604"/>
            <a:ext cx="821537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Сняв пластину с листа бумаги, с помощью линейки прочерчивают входящий, преломленный и выходящий лучи. Затем, через точку раздела двух сред — воздух-стекло — опускается перпендикуляр к границе раздела и отмечаются углы падения и преломления. После этого, с помощью циркуля, рисуется окружность произвольного радиуса с центром в точке раздела двух сред воздух-стекло, и строятся два прямоугольных треугольника, например,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CBD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61" name="Рисунок 5" descr="https://videouroki.net/videouroki/conspekty/fizika11/26-laboratornaia-rabota-3-izmierieniie-pokazatielia-prielomlieniia-stiekla.files/image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14620"/>
            <a:ext cx="4929222" cy="4143380"/>
          </a:xfrm>
          <a:prstGeom prst="rect">
            <a:avLst/>
          </a:prstGeom>
          <a:noFill/>
        </p:spPr>
      </p:pic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s://videouroki.net/videouroki/conspekty/fizika11/26-laboratornaia-rabota-3-izmierieniie-pokazatielia-prielomlieniia-stiekla.files/image008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857232"/>
            <a:ext cx="9144000" cy="5572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642918"/>
          <a:ext cx="9144000" cy="6215082"/>
        </p:xfrm>
        <a:graphic>
          <a:graphicData uri="http://schemas.openxmlformats.org/drawingml/2006/table">
            <a:tbl>
              <a:tblPr/>
              <a:tblGrid>
                <a:gridCol w="2285984"/>
                <a:gridCol w="3809446"/>
                <a:gridCol w="3048570"/>
              </a:tblGrid>
              <a:tr h="6215082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Счеты:</a:t>
                      </a:r>
                    </a:p>
                  </a:txBody>
                  <a:tcPr marL="61501" marR="61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AB=BC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следовательно, </a:t>
                      </a:r>
                      <a:endParaRPr lang="ru-RU" sz="2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i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i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i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Максимальная относительная погрешность:</a:t>
                      </a:r>
                      <a:endParaRPr lang="ru-RU" sz="2800" dirty="0" smtClean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Максимальная абсолютная погрешность:</a:t>
                      </a:r>
                      <a:endParaRPr lang="ru-RU" sz="28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800" i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800" i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US" sz="2800" i="1" dirty="0" smtClean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Окончательный </a:t>
                      </a:r>
                      <a:r>
                        <a:rPr lang="ru-RU" sz="28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результат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:</a:t>
                      </a:r>
                      <a:endParaRPr lang="ru-RU" sz="1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501" marR="615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3190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14488"/>
            <a:ext cx="1785950" cy="1357322"/>
          </a:xfrm>
          <a:prstGeom prst="rect">
            <a:avLst/>
          </a:prstGeom>
          <a:noFill/>
        </p:spPr>
      </p:pic>
      <p:pic>
        <p:nvPicPr>
          <p:cNvPr id="93189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071942"/>
            <a:ext cx="1857388" cy="1143008"/>
          </a:xfrm>
          <a:prstGeom prst="rect">
            <a:avLst/>
          </a:prstGeom>
          <a:noFill/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285860"/>
            <a:ext cx="3357586" cy="1143008"/>
          </a:xfrm>
          <a:prstGeom prst="rect">
            <a:avLst/>
          </a:prstGeom>
          <a:noFill/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4071942"/>
            <a:ext cx="3286148" cy="1428760"/>
          </a:xfrm>
          <a:prstGeom prst="rect">
            <a:avLst/>
          </a:prstGeom>
          <a:noFill/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2143116"/>
            <a:ext cx="2571768" cy="1214470"/>
          </a:xfrm>
          <a:prstGeom prst="rect">
            <a:avLst/>
          </a:prstGeom>
          <a:noFill/>
        </p:spPr>
      </p:pic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5000636"/>
            <a:ext cx="2286016" cy="7143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>
            <a:spLocks noChangeArrowheads="1"/>
          </p:cNvSpPr>
          <p:nvPr/>
        </p:nvSpPr>
        <p:spPr bwMode="auto">
          <a:xfrm>
            <a:off x="428596" y="285728"/>
            <a:ext cx="8358246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</a:p>
          <a:p>
            <a:pPr marL="0" marR="0" lvl="0" indent="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Экспериментально определив показатель преломления стекла, мы доказали, что эта величина постоянна для двух сред, не зависящая от угла падения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8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48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8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4800" dirty="0"/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357158" y="1796028"/>
            <a:ext cx="878684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снижения  утомляемости глаз целесообразно провести  гимнастику для глаз.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/>
          <p:nvPr/>
        </p:nvPicPr>
        <p:blipFill>
          <a:blip r:embed="rId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Ключевые слова: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70916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ИССЛЕДОВАНИЕ и УГОЛ ПРЕЛОМЛЕНИЯ АБСОЛЮТНЫЙ ПОКАЗАТЕЛЬ ПРЕЛОМЛЕНИЯ ЗАКОНЫ ПРЕЛОМЛЕНИЯ СВЕТА ЛИНИЯ ПРЕЛОМЛЕНИЕ СВЕТА ОПТИЧЕСКИ БОЛЕЕ И МЕНЕЕ ПЛОТНАЯ СРЕДА</a:t>
            </a:r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2500298" y="642918"/>
            <a:ext cx="6643702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3500430" y="928670"/>
            <a:ext cx="3405099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0000"/>
                </a:solidFill>
                <a:latin typeface="XO Thames"/>
                <a:ea typeface="Times New Roman" pitchFamily="18" charset="0"/>
                <a:cs typeface="Times New Roman" pitchFamily="18" charset="0"/>
              </a:rPr>
              <a:t>Задание  ЕГЭ 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500034" y="1643050"/>
            <a:ext cx="8358246" cy="223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13.  Тип 13 № 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9152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Луч света падает на плоскую границу раздела двух сред, проходя из среды 1 в среду 2. Угол падения равен 30°, скорость распространения света в среде 1 равна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3" name="Рисунок 17" descr="2 умножить на 10 в степени 8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771530" cy="428628"/>
          </a:xfrm>
          <a:prstGeom prst="rect">
            <a:avLst/>
          </a:prstGeom>
          <a:noFill/>
        </p:spPr>
      </p:pic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357158" y="3857628"/>
            <a:ext cx="8786842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 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м/⁠с, показатель преломления  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среды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 равен 1,45. Определите синус </a:t>
            </a: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угла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преломления луча света. Ответ округлите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сотых долей.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3" name="Рисунок 18" descr="n_1= дробь: числитель: c, знаменатель: v конец дроби = дробь: числитель: 3 умножить на 10 в степени 8 , знаменатель: 2 умножить на 10 в степени 8 конец дроби =1,5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4143404" cy="1115532"/>
          </a:xfrm>
          <a:prstGeom prst="rect">
            <a:avLst/>
          </a:prstGeom>
          <a:noFill/>
        </p:spPr>
      </p:pic>
      <p:pic>
        <p:nvPicPr>
          <p:cNvPr id="81922" name="Рисунок 19" descr="n_1 синус альфа _1=n_2 синус альфа 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357561"/>
            <a:ext cx="3714776" cy="714381"/>
          </a:xfrm>
          <a:prstGeom prst="rect">
            <a:avLst/>
          </a:prstGeom>
          <a:noFill/>
        </p:spPr>
      </p:pic>
      <p:pic>
        <p:nvPicPr>
          <p:cNvPr id="81921" name="Рисунок 20" descr=" синус альфа _2= дробь: числитель: n_1 синус альфа _1, знаменатель: n_2 конец дроби = дробь: числитель: 1,5 умножить на 0,5, знаменатель: 1,45 конец дроби =0,52.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5000636"/>
            <a:ext cx="7325638" cy="1143008"/>
          </a:xfrm>
          <a:prstGeom prst="rect">
            <a:avLst/>
          </a:prstGeom>
          <a:noFill/>
        </p:spPr>
      </p:pic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2857488" y="428604"/>
            <a:ext cx="292895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Решение.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3214686"/>
            <a:ext cx="436606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 закона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Снеллиуса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0" y="4143380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найдем синус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угла преломления луча света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1643050"/>
            <a:ext cx="85082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Показатель преломления 1 среды равен 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XO Thames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XO Thames"/>
                <a:ea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XO Thames"/>
                <a:ea typeface="Times New Roman" pitchFamily="18" charset="0"/>
                <a:cs typeface="Times New Roman" pitchFamily="18" charset="0"/>
              </a:rPr>
              <a:t>Развитие ФГ</a:t>
            </a:r>
            <a:b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XO Thames"/>
                <a:ea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XO Thames"/>
                <a:ea typeface="Times New Roman" pitchFamily="18" charset="0"/>
                <a:cs typeface="Times New Roman" pitchFamily="18" charset="0"/>
              </a:rPr>
              <a:t>Где применяются законы геометрической оптики?</a:t>
            </a:r>
            <a:r>
              <a:rPr lang="ru-RU" sz="8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8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03425" name="Rectangle 1"/>
          <p:cNvSpPr>
            <a:spLocks noChangeArrowheads="1"/>
          </p:cNvSpPr>
          <p:nvPr/>
        </p:nvSpPr>
        <p:spPr bwMode="auto">
          <a:xfrm>
            <a:off x="285720" y="1500174"/>
            <a:ext cx="8572560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Законы геометрической оптики применяются в различных областях, например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создании оптических приборов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этих законов рассчитывают и конструируют оптические устройства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—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очков до мощных микроскопов и телескопов.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измерительной технике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Например, в системах измерения параметров ракетно-космических аппаратов и мониторинга деформаций на опасных участках газопроводов, мостов, туннелей.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волоконной оптике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Явление полного внутреннего отражения, которое лежит в основе этого направления, используют в телекоммуникации, медицине, освещении труднодоступных мест.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решении задач рационального освещения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Светотехника использует законы геометрической оптики для освещения улиц, помещений, рабочих мест на производстве, зрелищ, исторических и архитектурных памятников.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</a:t>
            </a:r>
            <a:r>
              <a:rPr lang="ru-RU" dirty="0" err="1" smtClean="0"/>
              <a:t>У</a:t>
            </a:r>
            <a:r>
              <a:rPr lang="ru-RU" sz="5400" dirty="0" err="1" smtClean="0"/>
              <a:t>р</a:t>
            </a:r>
            <a:r>
              <a:rPr lang="ru-RU" dirty="0" err="1" smtClean="0"/>
              <a:t>ОКА</a:t>
            </a:r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000628" y="1714488"/>
            <a:ext cx="3857652" cy="17145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2.Самая  интересная  информация  на  уроке.</a:t>
            </a: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214282" y="1714488"/>
            <a:ext cx="3786214" cy="164307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1.Сколько  правильных ответов  вы получили?</a:t>
            </a: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285720" y="4000504"/>
            <a:ext cx="3786214" cy="164307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3. Узнали ли  вы  что-то  новое?</a:t>
            </a: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5000628" y="3857628"/>
            <a:ext cx="3857652" cy="171451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4.Лучший  докладчик.</a:t>
            </a: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Домашнее задание.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70916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Подготовить сообщение:</a:t>
            </a:r>
            <a:endParaRPr lang="ru-RU" sz="3600" dirty="0" smtClean="0"/>
          </a:p>
          <a:p>
            <a:r>
              <a:rPr lang="ru-RU" sz="3600" dirty="0" smtClean="0"/>
              <a:t> •	Легенда о стекле.</a:t>
            </a:r>
          </a:p>
          <a:p>
            <a:r>
              <a:rPr lang="ru-RU" sz="3600" dirty="0" smtClean="0"/>
              <a:t>•	Виды стекол.</a:t>
            </a:r>
          </a:p>
          <a:p>
            <a:r>
              <a:rPr lang="ru-RU" sz="3600" dirty="0" smtClean="0"/>
              <a:t>•	Применение стекла в строительстве.</a:t>
            </a:r>
          </a:p>
          <a:p>
            <a:pPr>
              <a:buNone/>
            </a:pPr>
            <a:r>
              <a:rPr lang="ru-RU" sz="3600" dirty="0" smtClean="0"/>
              <a:t> </a:t>
            </a:r>
          </a:p>
          <a:p>
            <a:endParaRPr lang="ru-RU" sz="36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2797172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Спасибо за  внимание!</a:t>
            </a:r>
            <a:endParaRPr lang="ru-RU" sz="8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Эпиграф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2000240"/>
            <a:ext cx="4357686" cy="428628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200" b="1" dirty="0">
              <a:latin typeface="+mj-lt"/>
            </a:endParaRPr>
          </a:p>
        </p:txBody>
      </p:sp>
      <p:pic>
        <p:nvPicPr>
          <p:cNvPr id="56322" name="Picture 2" descr="http://im5-tub-ru.yandex.net/i?id=356865671-22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000240"/>
            <a:ext cx="4286281" cy="2857520"/>
          </a:xfrm>
          <a:prstGeom prst="rect">
            <a:avLst/>
          </a:prstGeom>
          <a:noFill/>
        </p:spPr>
      </p:pic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4929190" y="2114882"/>
            <a:ext cx="392902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Эпиграф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опыт я ставлю выше, чем тысячу мнений, рождённых только воображением.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( М. В. Ломоносов)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1924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eaLnBrk="0" fontAlgn="base" hangingPunct="0"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XO Thames"/>
                <a:ea typeface="Times New Roman" pitchFamily="18" charset="0"/>
                <a:cs typeface="Times New Roman" pitchFamily="18" charset="0"/>
              </a:rPr>
              <a:t>Рассмотри изображения и подумай, о каком явлении сегодня будем говорить на уроке.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86766" cy="4525963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143932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2. Актуализация опорных знаний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8929718" cy="5257800"/>
          </a:xfrm>
        </p:spPr>
        <p:txBody>
          <a:bodyPr/>
          <a:lstStyle/>
          <a:p>
            <a:r>
              <a:rPr lang="ru-RU" dirty="0" smtClean="0"/>
              <a:t>1. На какие два фундаментальных закона опирается геометрическая оптика?</a:t>
            </a:r>
          </a:p>
          <a:p>
            <a:r>
              <a:rPr lang="ru-RU" dirty="0" smtClean="0"/>
              <a:t>2. Сформулируйте законы отражения света.</a:t>
            </a:r>
          </a:p>
          <a:p>
            <a:r>
              <a:rPr lang="ru-RU" dirty="0" smtClean="0"/>
              <a:t>3. Приведите краткие исторические факты из истории открытия закона преломления света.</a:t>
            </a:r>
          </a:p>
          <a:p>
            <a:r>
              <a:rPr lang="ru-RU" dirty="0" smtClean="0"/>
              <a:t>4. В чём заключается принцип Гюйгенса?</a:t>
            </a:r>
          </a:p>
          <a:p>
            <a:r>
              <a:rPr lang="ru-RU" dirty="0" smtClean="0"/>
              <a:t>5. Сформулируйте закон преломления.</a:t>
            </a:r>
          </a:p>
          <a:p>
            <a:r>
              <a:rPr lang="ru-RU" dirty="0" smtClean="0"/>
              <a:t>6. В чём заключается физический смысл показателя преломления?</a:t>
            </a:r>
          </a:p>
          <a:p>
            <a:r>
              <a:rPr lang="ru-RU" dirty="0" smtClean="0"/>
              <a:t>7. Что показывает абсолютный показатель преломления среды?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8686800" cy="5483245"/>
          </a:xfrm>
        </p:spPr>
        <p:txBody>
          <a:bodyPr/>
          <a:lstStyle/>
          <a:p>
            <a:r>
              <a:rPr lang="ru-RU" sz="4400" dirty="0" smtClean="0"/>
              <a:t>1.	Возможен ли переход из одной среды в другую без преломления? 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8401080" cy="53578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( Да. Возможен . </a:t>
            </a:r>
            <a:r>
              <a:rPr lang="ru-RU" sz="3200" b="1" dirty="0" smtClean="0"/>
              <a:t>Угол падения может быть равен углу преломления, если свет переходит из одной оптической среды в другую с такой же плотностью</a:t>
            </a:r>
            <a:r>
              <a:rPr lang="ru-RU" sz="3200" dirty="0" smtClean="0"/>
              <a:t>. В этом случае показатели преломления будут одинаковые.  </a:t>
            </a:r>
          </a:p>
          <a:p>
            <a:r>
              <a:rPr lang="ru-RU" sz="3200" dirty="0" smtClean="0"/>
              <a:t>Если луч света падает </a:t>
            </a:r>
            <a:r>
              <a:rPr lang="ru-RU" sz="3200" b="1" dirty="0" smtClean="0"/>
              <a:t>перпендикулярно к границе раздела сред</a:t>
            </a:r>
            <a:r>
              <a:rPr lang="ru-RU" sz="3200" dirty="0" smtClean="0"/>
              <a:t>, то угол падения будет равен углу преломления (</a:t>
            </a:r>
            <a:r>
              <a:rPr lang="ru-RU" sz="3200" dirty="0" err="1" smtClean="0"/>
              <a:t>α </a:t>
            </a:r>
            <a:r>
              <a:rPr lang="ru-RU" sz="3200" dirty="0" smtClean="0"/>
              <a:t>= </a:t>
            </a:r>
            <a:r>
              <a:rPr lang="ru-RU" sz="3200" dirty="0" err="1" smtClean="0"/>
              <a:t>γ </a:t>
            </a:r>
            <a:r>
              <a:rPr lang="ru-RU" sz="3200" dirty="0" smtClean="0"/>
              <a:t>= 0°). То есть преломления не произойдёт).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8043890" cy="5340369"/>
          </a:xfrm>
        </p:spPr>
        <p:txBody>
          <a:bodyPr/>
          <a:lstStyle/>
          <a:p>
            <a:r>
              <a:rPr lang="ru-RU" sz="4800" dirty="0" smtClean="0"/>
              <a:t>	Почему в солнечный день не следует поливать водой листья растений?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3013</TotalTime>
  <Words>701</Words>
  <Application>Microsoft Office PowerPoint</Application>
  <PresentationFormat>Экран (4:3)</PresentationFormat>
  <Paragraphs>118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Апекс</vt:lpstr>
      <vt:lpstr>             Тема: Лабораторная работа «Измерение  показателя преломления стекла» (№29)  </vt:lpstr>
      <vt:lpstr>4.Планируемые результаты:</vt:lpstr>
      <vt:lpstr>Ключевые слова:</vt:lpstr>
      <vt:lpstr>Эпиграф </vt:lpstr>
      <vt:lpstr>Рассмотри изображения и подумай, о каком явлении сегодня будем говорить на уроке.</vt:lpstr>
      <vt:lpstr>2. Актуализация опорных знаний </vt:lpstr>
      <vt:lpstr>Слайд 7</vt:lpstr>
      <vt:lpstr>Ответ</vt:lpstr>
      <vt:lpstr>Слайд 9</vt:lpstr>
      <vt:lpstr>Слайд 10</vt:lpstr>
      <vt:lpstr>Слайд 11</vt:lpstr>
      <vt:lpstr>Ответ</vt:lpstr>
      <vt:lpstr>Некоторые проявления преломления света в природе</vt:lpstr>
      <vt:lpstr>Ответ</vt:lpstr>
      <vt:lpstr>Некоторые виды миражей:</vt:lpstr>
      <vt:lpstr>Верхний мираж.  </vt:lpstr>
      <vt:lpstr>    Боковой мираж.  Происходит по такому же принципу, как и нижний, но отражение идёт от вертикальной поверхности, например, от нагретой стены. В отражении стены человек, как в зеркале, может увидеть всё, что вокруг неё. </vt:lpstr>
      <vt:lpstr>Слайд 18</vt:lpstr>
      <vt:lpstr>(Назовите цель: ты узнаешь, ты научишься……</vt:lpstr>
      <vt:lpstr>Задание №1 Определить по рисунку , где преломление света</vt:lpstr>
      <vt:lpstr>Лабораторная работа № 5 «Измерение показателя преломления стекла» </vt:lpstr>
      <vt:lpstr>Правила техники безопасности</vt:lpstr>
      <vt:lpstr>Слайд 23</vt:lpstr>
      <vt:lpstr>Слайд 24</vt:lpstr>
      <vt:lpstr>Слайд 25</vt:lpstr>
      <vt:lpstr>Слайд 26</vt:lpstr>
      <vt:lpstr>Слайд 27</vt:lpstr>
      <vt:lpstr>Физминутка </vt:lpstr>
      <vt:lpstr>Слайд 29</vt:lpstr>
      <vt:lpstr>Слайд 30</vt:lpstr>
      <vt:lpstr>Слайд 31</vt:lpstr>
      <vt:lpstr> Развитие ФГ Где применяются законы геометрической оптики? </vt:lpstr>
      <vt:lpstr>ИТОГИ УрОКА</vt:lpstr>
      <vt:lpstr>Домашнее задание.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 применение  законов  отражения  и преломления  света</dc:title>
  <dc:creator>INFO</dc:creator>
  <cp:lastModifiedBy>INFO</cp:lastModifiedBy>
  <cp:revision>337</cp:revision>
  <dcterms:modified xsi:type="dcterms:W3CDTF">2024-12-22T19:08:49Z</dcterms:modified>
</cp:coreProperties>
</file>